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Nobile"/>
      <p:regular r:id="rId17"/>
      <p:bold r:id="rId18"/>
      <p:italic r:id="rId19"/>
      <p:boldItalic r:id="rId20"/>
    </p:embeddedFont>
    <p:embeddedFont>
      <p:font typeface="Fraunces ExtraBold"/>
      <p:bold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bile-boldItalic.fntdata"/><Relationship Id="rId11" Type="http://schemas.openxmlformats.org/officeDocument/2006/relationships/slide" Target="slides/slide5.xml"/><Relationship Id="rId22" Type="http://schemas.openxmlformats.org/officeDocument/2006/relationships/font" Target="fonts/FrauncesExtraBold-boldItalic.fntdata"/><Relationship Id="rId10" Type="http://schemas.openxmlformats.org/officeDocument/2006/relationships/slide" Target="slides/slide4.xml"/><Relationship Id="rId21" Type="http://schemas.openxmlformats.org/officeDocument/2006/relationships/font" Target="fonts/FrauncesExtraBold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Nobile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Nobile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obile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68fbd712b3_2_42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g368fbd712b3_2_42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95" name="Google Shape;95;g368fbd712b3_2_42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368fbd712b3_2_33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g368fbd712b3_2_33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95" name="Google Shape;395;g368fbd712b3_2_33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68fbd712b3_2_52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368fbd712b3_2_52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05" name="Google Shape;105;g368fbd712b3_2_52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68fbd712b3_2_82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368fbd712b3_2_82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36" name="Google Shape;136;g368fbd712b3_2_82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68fbd712b3_2_118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368fbd712b3_2_118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73" name="Google Shape;173;g368fbd712b3_2_118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68fbd712b3_2_162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368fbd712b3_2_162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18" name="Google Shape;218;g368fbd712b3_2_162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68fbd712b3_2_200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368fbd712b3_2_200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57" name="Google Shape;257;g368fbd712b3_2_200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68fbd712b3_2_241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368fbd712b3_2_241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99" name="Google Shape;299;g368fbd712b3_2_241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68fbd712b3_2_260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g368fbd712b3_2_260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19" name="Google Shape;319;g368fbd712b3_2_260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68fbd712b3_2_292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368fbd712b3_2_292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52" name="Google Shape;352;g368fbd712b3_2_292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100"/>
              <a:t>‹#›</a:t>
            </a:fld>
            <a:endParaRPr sz="11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EEE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4" name="Google Shape;54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EEE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8" name="Google Shape;58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EEE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2" name="Google Shape;62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EEE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6" name="Google Shape;66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EEE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0" name="Google Shape;70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EEE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4" name="Google Shape;74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EEE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8" name="Google Shape;78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EEE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2" name="Google Shape;82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EEE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6" name="Google Shape;86;p2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EEE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0" name="Google Shape;90;p2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9.png"/><Relationship Id="rId7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png"/><Relationship Id="rId4" Type="http://schemas.openxmlformats.org/officeDocument/2006/relationships/image" Target="../media/image18.png"/><Relationship Id="rId5" Type="http://schemas.openxmlformats.org/officeDocument/2006/relationships/image" Target="../media/image12.png"/><Relationship Id="rId6" Type="http://schemas.openxmlformats.org/officeDocument/2006/relationships/image" Target="../media/image17.png"/><Relationship Id="rId7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7" name="Google Shape;9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5"/>
          <p:cNvSpPr/>
          <p:nvPr/>
        </p:nvSpPr>
        <p:spPr>
          <a:xfrm>
            <a:off x="496119" y="1086818"/>
            <a:ext cx="4722763" cy="12227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3800"/>
              <a:buFont typeface="Fraunces ExtraBold"/>
              <a:buNone/>
            </a:pPr>
            <a:r>
              <a:rPr b="1" i="0" lang="en-GB" sz="38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NZ House Price Prediction System</a:t>
            </a:r>
            <a:endParaRPr b="0" i="0" sz="3800" u="none" cap="none" strike="noStrike"/>
          </a:p>
        </p:txBody>
      </p:sp>
      <p:sp>
        <p:nvSpPr>
          <p:cNvPr id="99" name="Google Shape;99;p25"/>
          <p:cNvSpPr/>
          <p:nvPr/>
        </p:nvSpPr>
        <p:spPr>
          <a:xfrm>
            <a:off x="496119" y="2522190"/>
            <a:ext cx="4722763" cy="7087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2200"/>
              <a:buFont typeface="Fraunces ExtraBold"/>
              <a:buNone/>
            </a:pPr>
            <a:r>
              <a:rPr b="1" i="0" lang="en-GB" sz="22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Production ML System with End-to-End Pipeline</a:t>
            </a:r>
            <a:endParaRPr b="0" i="0" sz="2200" u="none" cap="none" strike="noStrike"/>
          </a:p>
        </p:txBody>
      </p:sp>
      <p:sp>
        <p:nvSpPr>
          <p:cNvPr id="100" name="Google Shape;100;p25"/>
          <p:cNvSpPr/>
          <p:nvPr/>
        </p:nvSpPr>
        <p:spPr>
          <a:xfrm>
            <a:off x="496119" y="3443511"/>
            <a:ext cx="4722763" cy="2268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100"/>
              <a:buFont typeface="Nobile"/>
              <a:buNone/>
            </a:pPr>
            <a:r>
              <a:rPr b="1" i="0" lang="en-GB" sz="11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Team Members:</a:t>
            </a:r>
            <a:r>
              <a:rPr b="0" i="0" lang="en-GB" sz="11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Xuanhui, Ming, Zhengyang, Yue</a:t>
            </a:r>
            <a:endParaRPr b="0" i="0" sz="1100" u="none" cap="none" strike="noStrike"/>
          </a:p>
        </p:txBody>
      </p:sp>
      <p:sp>
        <p:nvSpPr>
          <p:cNvPr id="101" name="Google Shape;101;p25"/>
          <p:cNvSpPr/>
          <p:nvPr/>
        </p:nvSpPr>
        <p:spPr>
          <a:xfrm>
            <a:off x="496119" y="3829794"/>
            <a:ext cx="4722763" cy="2268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100"/>
              <a:buFont typeface="Nobile"/>
              <a:buNone/>
            </a:pPr>
            <a:r>
              <a:rPr b="1" i="0" lang="en-GB" sz="11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Live Demo:</a:t>
            </a:r>
            <a:r>
              <a:rPr b="0" i="0" lang="en-GB" sz="11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app-test-qxq5b9dukmh7yw6xuyufxc.streamlit.app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4"/>
          <p:cNvSpPr/>
          <p:nvPr/>
        </p:nvSpPr>
        <p:spPr>
          <a:xfrm>
            <a:off x="303981" y="248469"/>
            <a:ext cx="1682949" cy="135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Slide 9: Challenges &amp; Solutions</a:t>
            </a:r>
            <a:endParaRPr b="0" i="0" sz="800" u="none" cap="none" strike="noStrike"/>
          </a:p>
        </p:txBody>
      </p:sp>
      <p:sp>
        <p:nvSpPr>
          <p:cNvPr id="398" name="Google Shape;398;p34"/>
          <p:cNvSpPr/>
          <p:nvPr/>
        </p:nvSpPr>
        <p:spPr>
          <a:xfrm>
            <a:off x="303981" y="514350"/>
            <a:ext cx="5249614" cy="3745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2300"/>
              <a:buFont typeface="Fraunces ExtraBold"/>
              <a:buNone/>
            </a:pPr>
            <a:r>
              <a:rPr b="1" i="0" lang="en-GB" sz="23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Overcoming Development Hurdles</a:t>
            </a:r>
            <a:endParaRPr b="0" i="0" sz="2300" u="none" cap="none" strike="noStrike"/>
          </a:p>
        </p:txBody>
      </p:sp>
      <p:sp>
        <p:nvSpPr>
          <p:cNvPr id="399" name="Google Shape;399;p34"/>
          <p:cNvSpPr/>
          <p:nvPr/>
        </p:nvSpPr>
        <p:spPr>
          <a:xfrm>
            <a:off x="303981" y="1019101"/>
            <a:ext cx="8536037" cy="901452"/>
          </a:xfrm>
          <a:prstGeom prst="roundRect">
            <a:avLst>
              <a:gd fmla="val 8673" name="adj"/>
            </a:avLst>
          </a:prstGeom>
          <a:solidFill>
            <a:srgbClr val="FAFFFA"/>
          </a:solidFill>
          <a:ln cap="flat" cmpd="sng" w="15225">
            <a:solidFill>
              <a:srgbClr val="CED9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4"/>
          <p:cNvSpPr/>
          <p:nvPr/>
        </p:nvSpPr>
        <p:spPr>
          <a:xfrm>
            <a:off x="313506" y="1028626"/>
            <a:ext cx="347439" cy="882402"/>
          </a:xfrm>
          <a:prstGeom prst="roundRect">
            <a:avLst>
              <a:gd fmla="val 19212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4"/>
          <p:cNvSpPr/>
          <p:nvPr/>
        </p:nvSpPr>
        <p:spPr>
          <a:xfrm>
            <a:off x="422077" y="1388418"/>
            <a:ext cx="130224" cy="1628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000"/>
              <a:buFont typeface="Fraunces ExtraBold"/>
              <a:buNone/>
            </a:pPr>
            <a:r>
              <a:rPr b="1" i="0" lang="en-GB" sz="10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1</a:t>
            </a:r>
            <a:endParaRPr b="0" i="0" sz="1000" u="none" cap="none" strike="noStrike"/>
          </a:p>
        </p:txBody>
      </p:sp>
      <p:sp>
        <p:nvSpPr>
          <p:cNvPr id="402" name="Google Shape;402;p34"/>
          <p:cNvSpPr/>
          <p:nvPr/>
        </p:nvSpPr>
        <p:spPr>
          <a:xfrm>
            <a:off x="747787" y="1115467"/>
            <a:ext cx="1603102" cy="135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Challenge 1: AWS Complexity</a:t>
            </a:r>
            <a:endParaRPr b="0" i="0" sz="800" u="none" cap="none" strike="noStrike"/>
          </a:p>
        </p:txBody>
      </p:sp>
      <p:sp>
        <p:nvSpPr>
          <p:cNvPr id="403" name="Google Shape;403;p34"/>
          <p:cNvSpPr/>
          <p:nvPr/>
        </p:nvSpPr>
        <p:spPr>
          <a:xfrm>
            <a:off x="747787" y="1303214"/>
            <a:ext cx="8082707" cy="138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Problem: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Steep learning curve, account limitations, billing concerns</a:t>
            </a:r>
            <a:endParaRPr b="0" i="0" sz="700" u="none" cap="none" strike="noStrike"/>
          </a:p>
        </p:txBody>
      </p:sp>
      <p:sp>
        <p:nvSpPr>
          <p:cNvPr id="404" name="Google Shape;404;p34"/>
          <p:cNvSpPr/>
          <p:nvPr/>
        </p:nvSpPr>
        <p:spPr>
          <a:xfrm>
            <a:off x="747787" y="1494234"/>
            <a:ext cx="8082707" cy="138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Solution: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Pivoted to Supabase (AWS-backed but developer-friendly)</a:t>
            </a:r>
            <a:endParaRPr b="0" i="0" sz="700" u="none" cap="none" strike="noStrike"/>
          </a:p>
        </p:txBody>
      </p:sp>
      <p:sp>
        <p:nvSpPr>
          <p:cNvPr id="405" name="Google Shape;405;p34"/>
          <p:cNvSpPr/>
          <p:nvPr/>
        </p:nvSpPr>
        <p:spPr>
          <a:xfrm>
            <a:off x="747787" y="1685255"/>
            <a:ext cx="8082707" cy="138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Result: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Faster development, easier collaboration</a:t>
            </a:r>
            <a:endParaRPr b="0" i="0" sz="700" u="none" cap="none" strike="noStrike"/>
          </a:p>
        </p:txBody>
      </p:sp>
      <p:sp>
        <p:nvSpPr>
          <p:cNvPr id="406" name="Google Shape;406;p34"/>
          <p:cNvSpPr/>
          <p:nvPr/>
        </p:nvSpPr>
        <p:spPr>
          <a:xfrm>
            <a:off x="303981" y="2007394"/>
            <a:ext cx="8536037" cy="910977"/>
          </a:xfrm>
          <a:prstGeom prst="roundRect">
            <a:avLst>
              <a:gd fmla="val 8582" name="adj"/>
            </a:avLst>
          </a:prstGeom>
          <a:solidFill>
            <a:srgbClr val="FAFFFA"/>
          </a:solidFill>
          <a:ln cap="flat" cmpd="sng" w="15225">
            <a:solidFill>
              <a:srgbClr val="CED9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4"/>
          <p:cNvSpPr/>
          <p:nvPr/>
        </p:nvSpPr>
        <p:spPr>
          <a:xfrm>
            <a:off x="313506" y="2016919"/>
            <a:ext cx="347439" cy="891927"/>
          </a:xfrm>
          <a:prstGeom prst="roundRect">
            <a:avLst>
              <a:gd fmla="val 19212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4"/>
          <p:cNvSpPr/>
          <p:nvPr/>
        </p:nvSpPr>
        <p:spPr>
          <a:xfrm>
            <a:off x="422077" y="2381473"/>
            <a:ext cx="130224" cy="1628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000"/>
              <a:buFont typeface="Fraunces ExtraBold"/>
              <a:buNone/>
            </a:pPr>
            <a:r>
              <a:rPr b="1" i="0" lang="en-GB" sz="10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2</a:t>
            </a:r>
            <a:endParaRPr b="0" i="0" sz="1000" u="none" cap="none" strike="noStrike"/>
          </a:p>
        </p:txBody>
      </p:sp>
      <p:sp>
        <p:nvSpPr>
          <p:cNvPr id="409" name="Google Shape;409;p34"/>
          <p:cNvSpPr/>
          <p:nvPr/>
        </p:nvSpPr>
        <p:spPr>
          <a:xfrm>
            <a:off x="747787" y="2103760"/>
            <a:ext cx="1814661" cy="135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Challenge 2: Feature Consistency</a:t>
            </a:r>
            <a:endParaRPr b="0" i="0" sz="800" u="none" cap="none" strike="noStrike"/>
          </a:p>
        </p:txBody>
      </p:sp>
      <p:sp>
        <p:nvSpPr>
          <p:cNvPr id="410" name="Google Shape;410;p34"/>
          <p:cNvSpPr/>
          <p:nvPr/>
        </p:nvSpPr>
        <p:spPr>
          <a:xfrm>
            <a:off x="747787" y="2291507"/>
            <a:ext cx="8082707" cy="138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Problem: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Risk of different feature implementations per team member</a:t>
            </a:r>
            <a:endParaRPr b="0" i="0" sz="700" u="none" cap="none" strike="noStrike"/>
          </a:p>
        </p:txBody>
      </p:sp>
      <p:sp>
        <p:nvSpPr>
          <p:cNvPr id="411" name="Google Shape;411;p34"/>
          <p:cNvSpPr/>
          <p:nvPr/>
        </p:nvSpPr>
        <p:spPr>
          <a:xfrm>
            <a:off x="747787" y="2482528"/>
            <a:ext cx="8082707" cy="148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Solution: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Centralized </a:t>
            </a:r>
            <a:r>
              <a:rPr b="0" i="0" lang="en-GB" sz="700" u="none" cap="none" strike="noStrike">
                <a:solidFill>
                  <a:srgbClr val="405449"/>
                </a:solidFill>
                <a:highlight>
                  <a:srgbClr val="EDF2ED"/>
                </a:highlight>
                <a:latin typeface="Consolas"/>
                <a:ea typeface="Consolas"/>
                <a:cs typeface="Consolas"/>
                <a:sym typeface="Consolas"/>
              </a:rPr>
              <a:t>feature\_house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table as single source of truth</a:t>
            </a:r>
            <a:endParaRPr b="0" i="0" sz="700" u="none" cap="none" strike="noStrike"/>
          </a:p>
        </p:txBody>
      </p:sp>
      <p:sp>
        <p:nvSpPr>
          <p:cNvPr id="412" name="Google Shape;412;p34"/>
          <p:cNvSpPr/>
          <p:nvPr/>
        </p:nvSpPr>
        <p:spPr>
          <a:xfrm>
            <a:off x="747787" y="2683074"/>
            <a:ext cx="8082707" cy="138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Result: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Fair model comparisons, simplified deployment</a:t>
            </a:r>
            <a:endParaRPr b="0" i="0" sz="700" u="none" cap="none" strike="noStrike"/>
          </a:p>
        </p:txBody>
      </p:sp>
      <p:sp>
        <p:nvSpPr>
          <p:cNvPr id="413" name="Google Shape;413;p34"/>
          <p:cNvSpPr/>
          <p:nvPr/>
        </p:nvSpPr>
        <p:spPr>
          <a:xfrm>
            <a:off x="303981" y="3005212"/>
            <a:ext cx="8536037" cy="901452"/>
          </a:xfrm>
          <a:prstGeom prst="roundRect">
            <a:avLst>
              <a:gd fmla="val 8673" name="adj"/>
            </a:avLst>
          </a:prstGeom>
          <a:solidFill>
            <a:srgbClr val="FAFFFA"/>
          </a:solidFill>
          <a:ln cap="flat" cmpd="sng" w="15225">
            <a:solidFill>
              <a:srgbClr val="CED9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4"/>
          <p:cNvSpPr/>
          <p:nvPr/>
        </p:nvSpPr>
        <p:spPr>
          <a:xfrm>
            <a:off x="313506" y="3014737"/>
            <a:ext cx="347439" cy="882402"/>
          </a:xfrm>
          <a:prstGeom prst="roundRect">
            <a:avLst>
              <a:gd fmla="val 19212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4"/>
          <p:cNvSpPr/>
          <p:nvPr/>
        </p:nvSpPr>
        <p:spPr>
          <a:xfrm>
            <a:off x="422077" y="3374529"/>
            <a:ext cx="130224" cy="1628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000"/>
              <a:buFont typeface="Fraunces ExtraBold"/>
              <a:buNone/>
            </a:pPr>
            <a:r>
              <a:rPr b="1" i="0" lang="en-GB" sz="10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3</a:t>
            </a:r>
            <a:endParaRPr b="0" i="0" sz="1000" u="none" cap="none" strike="noStrike"/>
          </a:p>
        </p:txBody>
      </p:sp>
      <p:sp>
        <p:nvSpPr>
          <p:cNvPr id="416" name="Google Shape;416;p34"/>
          <p:cNvSpPr/>
          <p:nvPr/>
        </p:nvSpPr>
        <p:spPr>
          <a:xfrm>
            <a:off x="747787" y="3101578"/>
            <a:ext cx="2121099" cy="135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Challenge 3: Temporal Data Alignment</a:t>
            </a:r>
            <a:endParaRPr b="0" i="0" sz="800" u="none" cap="none" strike="noStrike"/>
          </a:p>
        </p:txBody>
      </p:sp>
      <p:sp>
        <p:nvSpPr>
          <p:cNvPr id="417" name="Google Shape;417;p34"/>
          <p:cNvSpPr/>
          <p:nvPr/>
        </p:nvSpPr>
        <p:spPr>
          <a:xfrm>
            <a:off x="747787" y="3289325"/>
            <a:ext cx="8082707" cy="138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Problem: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Multiple data sources with different date formats</a:t>
            </a:r>
            <a:endParaRPr b="0" i="0" sz="700" u="none" cap="none" strike="noStrike"/>
          </a:p>
        </p:txBody>
      </p:sp>
      <p:sp>
        <p:nvSpPr>
          <p:cNvPr id="418" name="Google Shape;418;p34"/>
          <p:cNvSpPr/>
          <p:nvPr/>
        </p:nvSpPr>
        <p:spPr>
          <a:xfrm>
            <a:off x="747787" y="3480346"/>
            <a:ext cx="8082707" cy="138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Solution: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Standardized quarter-end date parsing in ETL</a:t>
            </a:r>
            <a:endParaRPr b="0" i="0" sz="700" u="none" cap="none" strike="noStrike"/>
          </a:p>
        </p:txBody>
      </p:sp>
      <p:sp>
        <p:nvSpPr>
          <p:cNvPr id="419" name="Google Shape;419;p34"/>
          <p:cNvSpPr/>
          <p:nvPr/>
        </p:nvSpPr>
        <p:spPr>
          <a:xfrm>
            <a:off x="747787" y="3671367"/>
            <a:ext cx="8082707" cy="138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Result: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Clean temporal joins, no misalignment</a:t>
            </a:r>
            <a:endParaRPr b="0" i="0" sz="700" u="none" cap="none" strike="noStrike"/>
          </a:p>
        </p:txBody>
      </p:sp>
      <p:sp>
        <p:nvSpPr>
          <p:cNvPr id="420" name="Google Shape;420;p34"/>
          <p:cNvSpPr/>
          <p:nvPr/>
        </p:nvSpPr>
        <p:spPr>
          <a:xfrm>
            <a:off x="303981" y="3993505"/>
            <a:ext cx="8536037" cy="901452"/>
          </a:xfrm>
          <a:prstGeom prst="roundRect">
            <a:avLst>
              <a:gd fmla="val 8673" name="adj"/>
            </a:avLst>
          </a:prstGeom>
          <a:solidFill>
            <a:srgbClr val="FAFFFA"/>
          </a:solidFill>
          <a:ln cap="flat" cmpd="sng" w="15225">
            <a:solidFill>
              <a:srgbClr val="CED9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4"/>
          <p:cNvSpPr/>
          <p:nvPr/>
        </p:nvSpPr>
        <p:spPr>
          <a:xfrm>
            <a:off x="313506" y="4003030"/>
            <a:ext cx="347439" cy="882402"/>
          </a:xfrm>
          <a:prstGeom prst="roundRect">
            <a:avLst>
              <a:gd fmla="val 19212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4"/>
          <p:cNvSpPr/>
          <p:nvPr/>
        </p:nvSpPr>
        <p:spPr>
          <a:xfrm>
            <a:off x="422077" y="4362822"/>
            <a:ext cx="130224" cy="1628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000"/>
              <a:buFont typeface="Fraunces ExtraBold"/>
              <a:buNone/>
            </a:pPr>
            <a:r>
              <a:rPr b="1" i="0" lang="en-GB" sz="10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4</a:t>
            </a:r>
            <a:endParaRPr b="0" i="0" sz="1000" u="none" cap="none" strike="noStrike"/>
          </a:p>
        </p:txBody>
      </p:sp>
      <p:sp>
        <p:nvSpPr>
          <p:cNvPr id="423" name="Google Shape;423;p34"/>
          <p:cNvSpPr/>
          <p:nvPr/>
        </p:nvSpPr>
        <p:spPr>
          <a:xfrm>
            <a:off x="747787" y="4089871"/>
            <a:ext cx="1417067" cy="135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Challenge 4: Missing Data</a:t>
            </a:r>
            <a:endParaRPr b="0" i="0" sz="800" u="none" cap="none" strike="noStrike"/>
          </a:p>
        </p:txBody>
      </p:sp>
      <p:sp>
        <p:nvSpPr>
          <p:cNvPr id="424" name="Google Shape;424;p34"/>
          <p:cNvSpPr/>
          <p:nvPr/>
        </p:nvSpPr>
        <p:spPr>
          <a:xfrm>
            <a:off x="747787" y="4277618"/>
            <a:ext cx="8082707" cy="138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Problem: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CPI/GDP data not available for early periods</a:t>
            </a:r>
            <a:endParaRPr b="0" i="0" sz="700" u="none" cap="none" strike="noStrike"/>
          </a:p>
        </p:txBody>
      </p:sp>
      <p:sp>
        <p:nvSpPr>
          <p:cNvPr id="425" name="Google Shape;425;p34"/>
          <p:cNvSpPr/>
          <p:nvPr/>
        </p:nvSpPr>
        <p:spPr>
          <a:xfrm>
            <a:off x="747787" y="4468639"/>
            <a:ext cx="8082707" cy="138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Solution: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Multiple strategies (drop, impute, forward-fill) + configurable UI</a:t>
            </a:r>
            <a:endParaRPr b="0" i="0" sz="700" u="none" cap="none" strike="noStrike"/>
          </a:p>
        </p:txBody>
      </p:sp>
      <p:sp>
        <p:nvSpPr>
          <p:cNvPr id="426" name="Google Shape;426;p34"/>
          <p:cNvSpPr/>
          <p:nvPr/>
        </p:nvSpPr>
        <p:spPr>
          <a:xfrm>
            <a:off x="747787" y="4659660"/>
            <a:ext cx="8082707" cy="138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Result: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Robust handling, user choice in trade-offs</a:t>
            </a:r>
            <a:endParaRPr b="0" i="0" sz="7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/>
          <p:nvPr/>
        </p:nvSpPr>
        <p:spPr>
          <a:xfrm>
            <a:off x="462111" y="374898"/>
            <a:ext cx="1650355" cy="2062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300"/>
              <a:buFont typeface="Fraunces ExtraBold"/>
              <a:buNone/>
            </a:pPr>
            <a:r>
              <a:rPr b="1" i="0" lang="en-GB" sz="13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Project Overview</a:t>
            </a:r>
            <a:endParaRPr b="0" i="0" sz="1300" u="none" cap="none" strike="noStrike"/>
          </a:p>
        </p:txBody>
      </p:sp>
      <p:sp>
        <p:nvSpPr>
          <p:cNvPr id="108" name="Google Shape;108;p26"/>
          <p:cNvSpPr/>
          <p:nvPr/>
        </p:nvSpPr>
        <p:spPr>
          <a:xfrm>
            <a:off x="462111" y="779189"/>
            <a:ext cx="4555108" cy="569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38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3600"/>
              <a:buFont typeface="Fraunces ExtraBold"/>
              <a:buNone/>
            </a:pPr>
            <a:r>
              <a:rPr b="1" i="0" lang="en-GB" sz="36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What We Built</a:t>
            </a:r>
            <a:endParaRPr b="0" i="0" sz="3600" u="none" cap="none" strike="noStrike"/>
          </a:p>
        </p:txBody>
      </p:sp>
      <p:sp>
        <p:nvSpPr>
          <p:cNvPr id="109" name="Google Shape;109;p26"/>
          <p:cNvSpPr/>
          <p:nvPr/>
        </p:nvSpPr>
        <p:spPr>
          <a:xfrm>
            <a:off x="462111" y="1546547"/>
            <a:ext cx="8219778" cy="2111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000"/>
              <a:buFont typeface="Nobile"/>
              <a:buNone/>
            </a:pPr>
            <a:r>
              <a:rPr b="0" i="0" lang="en-GB" sz="10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A complete machine learning system for forecasting New Zealand house price growth</a:t>
            </a:r>
            <a:endParaRPr b="0" i="0" sz="1000" u="none" cap="none" strike="noStrike"/>
          </a:p>
        </p:txBody>
      </p:sp>
      <p:sp>
        <p:nvSpPr>
          <p:cNvPr id="110" name="Google Shape;110;p26"/>
          <p:cNvSpPr/>
          <p:nvPr/>
        </p:nvSpPr>
        <p:spPr>
          <a:xfrm>
            <a:off x="462111" y="1906265"/>
            <a:ext cx="2651894" cy="789236"/>
          </a:xfrm>
          <a:prstGeom prst="roundRect">
            <a:avLst>
              <a:gd fmla="val 8689" name="adj"/>
            </a:avLst>
          </a:prstGeom>
          <a:solidFill>
            <a:srgbClr val="FAFFFA"/>
          </a:solidFill>
          <a:ln cap="flat" cmpd="sng" w="22850">
            <a:solidFill>
              <a:srgbClr val="CED9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6"/>
          <p:cNvSpPr/>
          <p:nvPr/>
        </p:nvSpPr>
        <p:spPr>
          <a:xfrm>
            <a:off x="447824" y="1906265"/>
            <a:ext cx="57150" cy="789236"/>
          </a:xfrm>
          <a:prstGeom prst="roundRect">
            <a:avLst>
              <a:gd fmla="val 207927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6"/>
          <p:cNvSpPr/>
          <p:nvPr/>
        </p:nvSpPr>
        <p:spPr>
          <a:xfrm>
            <a:off x="651272" y="2052563"/>
            <a:ext cx="2100634" cy="2062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438951"/>
              </a:buClr>
              <a:buSzPts val="1300"/>
              <a:buFont typeface="Fraunces ExtraBold"/>
              <a:buNone/>
            </a:pPr>
            <a:r>
              <a:rPr b="1" i="0" lang="en-GB" sz="1300" u="none" cap="none" strike="noStrike">
                <a:solidFill>
                  <a:srgbClr val="438951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Automated Data Pipeline</a:t>
            </a:r>
            <a:endParaRPr b="0" i="0" sz="1300" u="none" cap="none" strike="noStrike"/>
          </a:p>
        </p:txBody>
      </p:sp>
      <p:sp>
        <p:nvSpPr>
          <p:cNvPr id="113" name="Google Shape;113;p26"/>
          <p:cNvSpPr/>
          <p:nvPr/>
        </p:nvSpPr>
        <p:spPr>
          <a:xfrm>
            <a:off x="608422" y="2510728"/>
            <a:ext cx="2316300" cy="2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000"/>
              <a:buFont typeface="Nobile"/>
              <a:buNone/>
            </a:pPr>
            <a:r>
              <a:rPr b="0" i="0" lang="en-GB" sz="10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ETL from multiple sources</a:t>
            </a:r>
            <a:endParaRPr b="0" i="0" sz="1000" u="none" cap="none" strike="noStrike"/>
          </a:p>
        </p:txBody>
      </p:sp>
      <p:sp>
        <p:nvSpPr>
          <p:cNvPr id="114" name="Google Shape;114;p26"/>
          <p:cNvSpPr/>
          <p:nvPr/>
        </p:nvSpPr>
        <p:spPr>
          <a:xfrm>
            <a:off x="3246016" y="1906265"/>
            <a:ext cx="2651894" cy="789236"/>
          </a:xfrm>
          <a:prstGeom prst="roundRect">
            <a:avLst>
              <a:gd fmla="val 8689" name="adj"/>
            </a:avLst>
          </a:prstGeom>
          <a:solidFill>
            <a:srgbClr val="FAFFFA"/>
          </a:solidFill>
          <a:ln cap="flat" cmpd="sng" w="22850">
            <a:solidFill>
              <a:srgbClr val="CED9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6"/>
          <p:cNvSpPr/>
          <p:nvPr/>
        </p:nvSpPr>
        <p:spPr>
          <a:xfrm>
            <a:off x="3231728" y="1906265"/>
            <a:ext cx="57150" cy="789236"/>
          </a:xfrm>
          <a:prstGeom prst="roundRect">
            <a:avLst>
              <a:gd fmla="val 207927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6"/>
          <p:cNvSpPr/>
          <p:nvPr/>
        </p:nvSpPr>
        <p:spPr>
          <a:xfrm>
            <a:off x="3435176" y="2052563"/>
            <a:ext cx="1705943" cy="2062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438951"/>
              </a:buClr>
              <a:buSzPts val="1300"/>
              <a:buFont typeface="Fraunces ExtraBold"/>
              <a:buNone/>
            </a:pPr>
            <a:r>
              <a:rPr b="1" i="0" lang="en-GB" sz="1300" u="none" cap="none" strike="noStrike">
                <a:solidFill>
                  <a:srgbClr val="438951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Feature Engineering</a:t>
            </a:r>
            <a:endParaRPr b="0" i="0" sz="1300" u="none" cap="none" strike="noStrike"/>
          </a:p>
        </p:txBody>
      </p:sp>
      <p:sp>
        <p:nvSpPr>
          <p:cNvPr id="117" name="Google Shape;117;p26"/>
          <p:cNvSpPr/>
          <p:nvPr/>
        </p:nvSpPr>
        <p:spPr>
          <a:xfrm>
            <a:off x="3406601" y="2510728"/>
            <a:ext cx="2316300" cy="2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000"/>
              <a:buFont typeface="Nobile"/>
              <a:buNone/>
            </a:pPr>
            <a:r>
              <a:rPr b="0" i="0" lang="en-GB" sz="10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53 features from 8 base variables</a:t>
            </a:r>
            <a:endParaRPr b="0" i="0" sz="1000" u="none" cap="none" strike="noStrike"/>
          </a:p>
        </p:txBody>
      </p:sp>
      <p:sp>
        <p:nvSpPr>
          <p:cNvPr id="118" name="Google Shape;118;p26"/>
          <p:cNvSpPr/>
          <p:nvPr/>
        </p:nvSpPr>
        <p:spPr>
          <a:xfrm>
            <a:off x="6029921" y="1906265"/>
            <a:ext cx="2651894" cy="789236"/>
          </a:xfrm>
          <a:prstGeom prst="roundRect">
            <a:avLst>
              <a:gd fmla="val 8689" name="adj"/>
            </a:avLst>
          </a:prstGeom>
          <a:solidFill>
            <a:srgbClr val="FAFFFA"/>
          </a:solidFill>
          <a:ln cap="flat" cmpd="sng" w="22850">
            <a:solidFill>
              <a:srgbClr val="CED9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6"/>
          <p:cNvSpPr/>
          <p:nvPr/>
        </p:nvSpPr>
        <p:spPr>
          <a:xfrm>
            <a:off x="6015633" y="1906265"/>
            <a:ext cx="57150" cy="789236"/>
          </a:xfrm>
          <a:prstGeom prst="roundRect">
            <a:avLst>
              <a:gd fmla="val 207927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6"/>
          <p:cNvSpPr/>
          <p:nvPr/>
        </p:nvSpPr>
        <p:spPr>
          <a:xfrm>
            <a:off x="6219081" y="2052563"/>
            <a:ext cx="1650355" cy="2062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438951"/>
              </a:buClr>
              <a:buSzPts val="1300"/>
              <a:buFont typeface="Fraunces ExtraBold"/>
              <a:buNone/>
            </a:pPr>
            <a:r>
              <a:rPr b="1" i="0" lang="en-GB" sz="1300" u="none" cap="none" strike="noStrike">
                <a:solidFill>
                  <a:srgbClr val="438951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Multiple ML Models</a:t>
            </a:r>
            <a:endParaRPr b="0" i="0" sz="1300" u="none" cap="none" strike="noStrike"/>
          </a:p>
        </p:txBody>
      </p:sp>
      <p:sp>
        <p:nvSpPr>
          <p:cNvPr id="121" name="Google Shape;121;p26"/>
          <p:cNvSpPr/>
          <p:nvPr/>
        </p:nvSpPr>
        <p:spPr>
          <a:xfrm>
            <a:off x="6219081" y="2338016"/>
            <a:ext cx="2316436" cy="2111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000"/>
              <a:buFont typeface="Nobile"/>
              <a:buNone/>
            </a:pPr>
            <a:r>
              <a:rPr b="0" i="0" lang="en-GB" sz="10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ETS, XGBoost, CatBoost</a:t>
            </a:r>
            <a:endParaRPr b="0" i="0" sz="1000" u="none" cap="none" strike="noStrike"/>
          </a:p>
        </p:txBody>
      </p:sp>
      <p:sp>
        <p:nvSpPr>
          <p:cNvPr id="122" name="Google Shape;122;p26"/>
          <p:cNvSpPr/>
          <p:nvPr/>
        </p:nvSpPr>
        <p:spPr>
          <a:xfrm>
            <a:off x="462111" y="2827511"/>
            <a:ext cx="2651894" cy="789236"/>
          </a:xfrm>
          <a:prstGeom prst="roundRect">
            <a:avLst>
              <a:gd fmla="val 8689" name="adj"/>
            </a:avLst>
          </a:prstGeom>
          <a:solidFill>
            <a:srgbClr val="FAFFFA"/>
          </a:solidFill>
          <a:ln cap="flat" cmpd="sng" w="22850">
            <a:solidFill>
              <a:srgbClr val="CED9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6"/>
          <p:cNvSpPr/>
          <p:nvPr/>
        </p:nvSpPr>
        <p:spPr>
          <a:xfrm>
            <a:off x="447824" y="2827511"/>
            <a:ext cx="57150" cy="789236"/>
          </a:xfrm>
          <a:prstGeom prst="roundRect">
            <a:avLst>
              <a:gd fmla="val 207927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6"/>
          <p:cNvSpPr/>
          <p:nvPr/>
        </p:nvSpPr>
        <p:spPr>
          <a:xfrm>
            <a:off x="651272" y="2973809"/>
            <a:ext cx="1891978" cy="2062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438951"/>
              </a:buClr>
              <a:buSzPts val="1300"/>
              <a:buFont typeface="Fraunces ExtraBold"/>
              <a:buNone/>
            </a:pPr>
            <a:r>
              <a:rPr b="1" i="0" lang="en-GB" sz="1300" u="none" cap="none" strike="noStrike">
                <a:solidFill>
                  <a:srgbClr val="438951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Interactive Dashboard</a:t>
            </a:r>
            <a:endParaRPr b="0" i="0" sz="1300" u="none" cap="none" strike="noStrike"/>
          </a:p>
        </p:txBody>
      </p:sp>
      <p:sp>
        <p:nvSpPr>
          <p:cNvPr id="125" name="Google Shape;125;p26"/>
          <p:cNvSpPr/>
          <p:nvPr/>
        </p:nvSpPr>
        <p:spPr>
          <a:xfrm>
            <a:off x="629909" y="3405561"/>
            <a:ext cx="2316300" cy="2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000"/>
              <a:buFont typeface="Nobile"/>
              <a:buNone/>
            </a:pPr>
            <a:r>
              <a:rPr b="0" i="0" lang="en-GB" sz="10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Streamlit web application</a:t>
            </a:r>
            <a:endParaRPr b="0" i="0" sz="1000" u="none" cap="none" strike="noStrike"/>
          </a:p>
        </p:txBody>
      </p:sp>
      <p:sp>
        <p:nvSpPr>
          <p:cNvPr id="126" name="Google Shape;126;p26"/>
          <p:cNvSpPr/>
          <p:nvPr/>
        </p:nvSpPr>
        <p:spPr>
          <a:xfrm>
            <a:off x="3246016" y="2827511"/>
            <a:ext cx="2651894" cy="789236"/>
          </a:xfrm>
          <a:prstGeom prst="roundRect">
            <a:avLst>
              <a:gd fmla="val 8689" name="adj"/>
            </a:avLst>
          </a:prstGeom>
          <a:solidFill>
            <a:srgbClr val="FAFFFA"/>
          </a:solidFill>
          <a:ln cap="flat" cmpd="sng" w="22850">
            <a:solidFill>
              <a:srgbClr val="CED9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6"/>
          <p:cNvSpPr/>
          <p:nvPr/>
        </p:nvSpPr>
        <p:spPr>
          <a:xfrm>
            <a:off x="3231728" y="2827511"/>
            <a:ext cx="57150" cy="789236"/>
          </a:xfrm>
          <a:prstGeom prst="roundRect">
            <a:avLst>
              <a:gd fmla="val 207927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6"/>
          <p:cNvSpPr/>
          <p:nvPr/>
        </p:nvSpPr>
        <p:spPr>
          <a:xfrm>
            <a:off x="3435176" y="2973809"/>
            <a:ext cx="1650355" cy="2062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438951"/>
              </a:buClr>
              <a:buSzPts val="1300"/>
              <a:buFont typeface="Fraunces ExtraBold"/>
              <a:buNone/>
            </a:pPr>
            <a:r>
              <a:rPr b="1" i="0" lang="en-GB" sz="1300" u="none" cap="none" strike="noStrike">
                <a:solidFill>
                  <a:srgbClr val="438951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Cloud Deployment</a:t>
            </a:r>
            <a:endParaRPr b="0" i="0" sz="1300" u="none" cap="none" strike="noStrike"/>
          </a:p>
        </p:txBody>
      </p:sp>
      <p:sp>
        <p:nvSpPr>
          <p:cNvPr id="129" name="Google Shape;129;p26"/>
          <p:cNvSpPr/>
          <p:nvPr/>
        </p:nvSpPr>
        <p:spPr>
          <a:xfrm>
            <a:off x="3435176" y="3259261"/>
            <a:ext cx="2316436" cy="2111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000"/>
              <a:buFont typeface="Nobile"/>
              <a:buNone/>
            </a:pPr>
            <a:r>
              <a:rPr b="0" i="0" lang="en-GB" sz="10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Production-ready system</a:t>
            </a:r>
            <a:endParaRPr b="0" i="0" sz="1000" u="none" cap="none" strike="noStrike"/>
          </a:p>
        </p:txBody>
      </p:sp>
      <p:sp>
        <p:nvSpPr>
          <p:cNvPr id="130" name="Google Shape;130;p26"/>
          <p:cNvSpPr/>
          <p:nvPr/>
        </p:nvSpPr>
        <p:spPr>
          <a:xfrm>
            <a:off x="660127" y="3963293"/>
            <a:ext cx="1980456" cy="2475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530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500"/>
              <a:buFont typeface="Fraunces ExtraBold"/>
              <a:buNone/>
            </a:pPr>
            <a:r>
              <a:rPr b="1" i="0" lang="en-GB" sz="15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Target Variable</a:t>
            </a:r>
            <a:endParaRPr b="0" i="0" sz="1500" u="none" cap="none" strike="noStrike"/>
          </a:p>
        </p:txBody>
      </p:sp>
      <p:sp>
        <p:nvSpPr>
          <p:cNvPr id="131" name="Google Shape;131;p26"/>
          <p:cNvSpPr/>
          <p:nvPr/>
        </p:nvSpPr>
        <p:spPr>
          <a:xfrm>
            <a:off x="660127" y="4408810"/>
            <a:ext cx="8021761" cy="2111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1000"/>
              <a:buFont typeface="Nobile"/>
              <a:buNone/>
            </a:pPr>
            <a:r>
              <a:rPr b="1" i="0" lang="en-GB" sz="10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HPI Growth</a:t>
            </a:r>
            <a:r>
              <a:rPr b="0" i="0" lang="en-GB" sz="10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- Quarterly percentage change in House Price Index</a:t>
            </a:r>
            <a:endParaRPr b="0" i="0" sz="1000" u="none" cap="none" strike="noStrike"/>
          </a:p>
        </p:txBody>
      </p:sp>
      <p:sp>
        <p:nvSpPr>
          <p:cNvPr id="132" name="Google Shape;132;p26"/>
          <p:cNvSpPr/>
          <p:nvPr/>
        </p:nvSpPr>
        <p:spPr>
          <a:xfrm>
            <a:off x="462111" y="3765277"/>
            <a:ext cx="14288" cy="1003251"/>
          </a:xfrm>
          <a:prstGeom prst="rect">
            <a:avLst/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/>
          <p:nvPr/>
        </p:nvSpPr>
        <p:spPr>
          <a:xfrm>
            <a:off x="417612" y="328092"/>
            <a:ext cx="1949202" cy="186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200"/>
              <a:buFont typeface="Fraunces ExtraBold"/>
              <a:buNone/>
            </a:pPr>
            <a:r>
              <a:rPr b="1" i="0" lang="en-GB" sz="12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Slide 2: Data Architecture</a:t>
            </a:r>
            <a:endParaRPr b="0" i="0" sz="1200" u="none" cap="none" strike="noStrike"/>
          </a:p>
        </p:txBody>
      </p:sp>
      <p:sp>
        <p:nvSpPr>
          <p:cNvPr id="139" name="Google Shape;139;p27"/>
          <p:cNvSpPr/>
          <p:nvPr/>
        </p:nvSpPr>
        <p:spPr>
          <a:xfrm>
            <a:off x="417612" y="668398"/>
            <a:ext cx="29829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2300"/>
              <a:buFont typeface="Fraunces ExtraBold"/>
              <a:buNone/>
            </a:pPr>
            <a:r>
              <a:rPr b="1" i="0" lang="en-GB" sz="23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Data Sources</a:t>
            </a:r>
            <a:endParaRPr b="0" i="0" sz="2300" u="none" cap="none" strike="noStrike"/>
          </a:p>
        </p:txBody>
      </p:sp>
      <p:sp>
        <p:nvSpPr>
          <p:cNvPr id="140" name="Google Shape;140;p27"/>
          <p:cNvSpPr/>
          <p:nvPr/>
        </p:nvSpPr>
        <p:spPr>
          <a:xfrm>
            <a:off x="417612" y="1114053"/>
            <a:ext cx="8308777" cy="1383506"/>
          </a:xfrm>
          <a:prstGeom prst="roundRect">
            <a:avLst>
              <a:gd fmla="val 7762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7"/>
          <p:cNvSpPr/>
          <p:nvPr/>
        </p:nvSpPr>
        <p:spPr>
          <a:xfrm>
            <a:off x="422374" y="1118816"/>
            <a:ext cx="8299252" cy="343496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7"/>
          <p:cNvSpPr/>
          <p:nvPr/>
        </p:nvSpPr>
        <p:spPr>
          <a:xfrm>
            <a:off x="541734" y="1195164"/>
            <a:ext cx="2497782" cy="190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1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Source</a:t>
            </a:r>
            <a:endParaRPr b="0" i="0" sz="900" u="none" cap="none" strike="noStrike"/>
          </a:p>
        </p:txBody>
      </p:sp>
      <p:sp>
        <p:nvSpPr>
          <p:cNvPr id="143" name="Google Shape;143;p27"/>
          <p:cNvSpPr/>
          <p:nvPr/>
        </p:nvSpPr>
        <p:spPr>
          <a:xfrm>
            <a:off x="3282851" y="1195164"/>
            <a:ext cx="2495401" cy="190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1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Variables</a:t>
            </a:r>
            <a:endParaRPr b="0" i="0" sz="900" u="none" cap="none" strike="noStrike"/>
          </a:p>
        </p:txBody>
      </p:sp>
      <p:sp>
        <p:nvSpPr>
          <p:cNvPr id="144" name="Google Shape;144;p27"/>
          <p:cNvSpPr/>
          <p:nvPr/>
        </p:nvSpPr>
        <p:spPr>
          <a:xfrm>
            <a:off x="6021586" y="1195164"/>
            <a:ext cx="2580754" cy="190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1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Frequency</a:t>
            </a:r>
            <a:endParaRPr b="0" i="0" sz="900" u="none" cap="none" strike="noStrike"/>
          </a:p>
        </p:txBody>
      </p:sp>
      <p:sp>
        <p:nvSpPr>
          <p:cNvPr id="145" name="Google Shape;145;p27"/>
          <p:cNvSpPr/>
          <p:nvPr/>
        </p:nvSpPr>
        <p:spPr>
          <a:xfrm>
            <a:off x="422374" y="1462311"/>
            <a:ext cx="8299252" cy="343496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7"/>
          <p:cNvSpPr/>
          <p:nvPr/>
        </p:nvSpPr>
        <p:spPr>
          <a:xfrm>
            <a:off x="541734" y="1538659"/>
            <a:ext cx="2497782" cy="190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1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Housing Data</a:t>
            </a:r>
            <a:endParaRPr b="0" i="0" sz="900" u="none" cap="none" strike="noStrike"/>
          </a:p>
        </p:txBody>
      </p:sp>
      <p:sp>
        <p:nvSpPr>
          <p:cNvPr id="147" name="Google Shape;147;p27"/>
          <p:cNvSpPr/>
          <p:nvPr/>
        </p:nvSpPr>
        <p:spPr>
          <a:xfrm>
            <a:off x="3282851" y="1538659"/>
            <a:ext cx="2495401" cy="190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Sales, HPI, Stock, Investment</a:t>
            </a:r>
            <a:endParaRPr b="0" i="0" sz="900" u="none" cap="none" strike="noStrike"/>
          </a:p>
        </p:txBody>
      </p:sp>
      <p:sp>
        <p:nvSpPr>
          <p:cNvPr id="148" name="Google Shape;148;p27"/>
          <p:cNvSpPr/>
          <p:nvPr/>
        </p:nvSpPr>
        <p:spPr>
          <a:xfrm>
            <a:off x="6021586" y="1538659"/>
            <a:ext cx="2580754" cy="190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Quarterly</a:t>
            </a:r>
            <a:endParaRPr b="0" i="0" sz="900" u="none" cap="none" strike="noStrike"/>
          </a:p>
        </p:txBody>
      </p:sp>
      <p:sp>
        <p:nvSpPr>
          <p:cNvPr id="149" name="Google Shape;149;p27"/>
          <p:cNvSpPr/>
          <p:nvPr/>
        </p:nvSpPr>
        <p:spPr>
          <a:xfrm>
            <a:off x="422374" y="1805806"/>
            <a:ext cx="8299252" cy="343496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7"/>
          <p:cNvSpPr/>
          <p:nvPr/>
        </p:nvSpPr>
        <p:spPr>
          <a:xfrm>
            <a:off x="541734" y="1882155"/>
            <a:ext cx="2497782" cy="190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1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Economic Indicators</a:t>
            </a:r>
            <a:endParaRPr b="0" i="0" sz="900" u="none" cap="none" strike="noStrike"/>
          </a:p>
        </p:txBody>
      </p:sp>
      <p:sp>
        <p:nvSpPr>
          <p:cNvPr id="151" name="Google Shape;151;p27"/>
          <p:cNvSpPr/>
          <p:nvPr/>
        </p:nvSpPr>
        <p:spPr>
          <a:xfrm>
            <a:off x="3282851" y="1882155"/>
            <a:ext cx="2495401" cy="190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CPI, GDP</a:t>
            </a:r>
            <a:endParaRPr b="0" i="0" sz="900" u="none" cap="none" strike="noStrike"/>
          </a:p>
        </p:txBody>
      </p:sp>
      <p:sp>
        <p:nvSpPr>
          <p:cNvPr id="152" name="Google Shape;152;p27"/>
          <p:cNvSpPr/>
          <p:nvPr/>
        </p:nvSpPr>
        <p:spPr>
          <a:xfrm>
            <a:off x="6021586" y="1882155"/>
            <a:ext cx="2580754" cy="190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Quarterly</a:t>
            </a:r>
            <a:endParaRPr b="0" i="0" sz="900" u="none" cap="none" strike="noStrike"/>
          </a:p>
        </p:txBody>
      </p:sp>
      <p:sp>
        <p:nvSpPr>
          <p:cNvPr id="153" name="Google Shape;153;p27"/>
          <p:cNvSpPr/>
          <p:nvPr/>
        </p:nvSpPr>
        <p:spPr>
          <a:xfrm>
            <a:off x="422374" y="2149301"/>
            <a:ext cx="8299252" cy="343496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7"/>
          <p:cNvSpPr/>
          <p:nvPr/>
        </p:nvSpPr>
        <p:spPr>
          <a:xfrm>
            <a:off x="541734" y="2225650"/>
            <a:ext cx="2497782" cy="190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1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Monetary Policy</a:t>
            </a:r>
            <a:endParaRPr b="0" i="0" sz="900" u="none" cap="none" strike="noStrike"/>
          </a:p>
        </p:txBody>
      </p:sp>
      <p:sp>
        <p:nvSpPr>
          <p:cNvPr id="155" name="Google Shape;155;p27"/>
          <p:cNvSpPr/>
          <p:nvPr/>
        </p:nvSpPr>
        <p:spPr>
          <a:xfrm>
            <a:off x="3282851" y="2225650"/>
            <a:ext cx="2495401" cy="190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Official Cash Rate (OCR)</a:t>
            </a:r>
            <a:endParaRPr b="0" i="0" sz="900" u="none" cap="none" strike="noStrike"/>
          </a:p>
        </p:txBody>
      </p:sp>
      <p:sp>
        <p:nvSpPr>
          <p:cNvPr id="156" name="Google Shape;156;p27"/>
          <p:cNvSpPr/>
          <p:nvPr/>
        </p:nvSpPr>
        <p:spPr>
          <a:xfrm>
            <a:off x="6021586" y="2225650"/>
            <a:ext cx="2580754" cy="190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Quarterly</a:t>
            </a:r>
            <a:endParaRPr b="0" i="0" sz="900" u="none" cap="none" strike="noStrike"/>
          </a:p>
        </p:txBody>
      </p:sp>
      <p:sp>
        <p:nvSpPr>
          <p:cNvPr id="157" name="Google Shape;157;p27"/>
          <p:cNvSpPr/>
          <p:nvPr/>
        </p:nvSpPr>
        <p:spPr>
          <a:xfrm>
            <a:off x="417612" y="2751014"/>
            <a:ext cx="2301106" cy="223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400"/>
              <a:buFont typeface="Fraunces ExtraBold"/>
              <a:buNone/>
            </a:pPr>
            <a:r>
              <a:rPr b="1" i="0" lang="en-GB" sz="14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Infrastructure: Supabase</a:t>
            </a:r>
            <a:endParaRPr b="0" i="0" sz="1400" u="none" cap="none" strike="noStrike"/>
          </a:p>
        </p:txBody>
      </p:sp>
      <p:sp>
        <p:nvSpPr>
          <p:cNvPr id="158" name="Google Shape;158;p27"/>
          <p:cNvSpPr/>
          <p:nvPr/>
        </p:nvSpPr>
        <p:spPr>
          <a:xfrm>
            <a:off x="417612" y="3093988"/>
            <a:ext cx="4008834" cy="190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None/>
            </a:pPr>
            <a:r>
              <a:rPr b="1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Why Supabase instead of AWS?</a:t>
            </a:r>
            <a:endParaRPr b="0" i="0" sz="900" u="none" cap="none" strike="noStrike"/>
          </a:p>
        </p:txBody>
      </p:sp>
      <p:sp>
        <p:nvSpPr>
          <p:cNvPr id="159" name="Google Shape;159;p27"/>
          <p:cNvSpPr/>
          <p:nvPr/>
        </p:nvSpPr>
        <p:spPr>
          <a:xfrm>
            <a:off x="417612" y="3392165"/>
            <a:ext cx="4008834" cy="195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bile"/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✅</a:t>
            </a: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AWS-backed (uses S3 + RDS underneath)</a:t>
            </a:r>
            <a:endParaRPr b="0" i="0" sz="900" u="none" cap="none" strike="noStrike"/>
          </a:p>
        </p:txBody>
      </p:sp>
      <p:sp>
        <p:nvSpPr>
          <p:cNvPr id="160" name="Google Shape;160;p27"/>
          <p:cNvSpPr/>
          <p:nvPr/>
        </p:nvSpPr>
        <p:spPr>
          <a:xfrm>
            <a:off x="417612" y="3629471"/>
            <a:ext cx="4008834" cy="195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bile"/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✅</a:t>
            </a: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Simplified team collaboration</a:t>
            </a:r>
            <a:endParaRPr b="0" i="0" sz="900" u="none" cap="none" strike="noStrike"/>
          </a:p>
        </p:txBody>
      </p:sp>
      <p:sp>
        <p:nvSpPr>
          <p:cNvPr id="161" name="Google Shape;161;p27"/>
          <p:cNvSpPr/>
          <p:nvPr/>
        </p:nvSpPr>
        <p:spPr>
          <a:xfrm>
            <a:off x="417612" y="3866778"/>
            <a:ext cx="4008834" cy="195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bile"/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✅</a:t>
            </a: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Zero DevOps overhead</a:t>
            </a:r>
            <a:endParaRPr b="0" i="0" sz="900" u="none" cap="none" strike="noStrike"/>
          </a:p>
        </p:txBody>
      </p:sp>
      <p:sp>
        <p:nvSpPr>
          <p:cNvPr id="162" name="Google Shape;162;p27"/>
          <p:cNvSpPr/>
          <p:nvPr/>
        </p:nvSpPr>
        <p:spPr>
          <a:xfrm>
            <a:off x="417612" y="4104084"/>
            <a:ext cx="4008834" cy="195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bile"/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✅</a:t>
            </a: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Unified API for storage + database</a:t>
            </a:r>
            <a:endParaRPr b="0" i="0" sz="900" u="none" cap="none" strike="noStrike"/>
          </a:p>
        </p:txBody>
      </p:sp>
      <p:sp>
        <p:nvSpPr>
          <p:cNvPr id="163" name="Google Shape;163;p27"/>
          <p:cNvSpPr/>
          <p:nvPr/>
        </p:nvSpPr>
        <p:spPr>
          <a:xfrm>
            <a:off x="417612" y="4341391"/>
            <a:ext cx="4008834" cy="195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bile"/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✅</a:t>
            </a: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No account/billing complexity</a:t>
            </a:r>
            <a:endParaRPr b="0" i="0" sz="900" u="none" cap="none" strike="noStrike"/>
          </a:p>
        </p:txBody>
      </p:sp>
      <p:sp>
        <p:nvSpPr>
          <p:cNvPr id="164" name="Google Shape;164;p27"/>
          <p:cNvSpPr/>
          <p:nvPr/>
        </p:nvSpPr>
        <p:spPr>
          <a:xfrm>
            <a:off x="4722316" y="2751014"/>
            <a:ext cx="1789733" cy="223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400"/>
              <a:buFont typeface="Fraunces ExtraBold"/>
              <a:buNone/>
            </a:pPr>
            <a:r>
              <a:rPr b="1" i="0" lang="en-GB" sz="14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Database Schema</a:t>
            </a:r>
            <a:endParaRPr b="0" i="0" sz="1400" u="none" cap="none" strike="noStrike"/>
          </a:p>
        </p:txBody>
      </p:sp>
      <p:pic>
        <p:nvPicPr>
          <p:cNvPr descr="preencoded.png" id="165" name="Google Shape;16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22316" y="3108871"/>
            <a:ext cx="4008834" cy="1728713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7"/>
          <p:cNvSpPr/>
          <p:nvPr/>
        </p:nvSpPr>
        <p:spPr>
          <a:xfrm>
            <a:off x="4992058" y="4509755"/>
            <a:ext cx="909475" cy="1136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FFFFFF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house_metrics</a:t>
            </a:r>
            <a:endParaRPr b="0" i="0" sz="800" u="none" cap="none" strike="noStrike"/>
          </a:p>
        </p:txBody>
      </p:sp>
      <p:sp>
        <p:nvSpPr>
          <p:cNvPr id="167" name="Google Shape;167;p27"/>
          <p:cNvSpPr/>
          <p:nvPr/>
        </p:nvSpPr>
        <p:spPr>
          <a:xfrm>
            <a:off x="4992058" y="4109586"/>
            <a:ext cx="909475" cy="1136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FFFFFF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feature_house</a:t>
            </a:r>
            <a:endParaRPr b="0" i="0" sz="800" u="none" cap="none" strike="noStrike"/>
          </a:p>
        </p:txBody>
      </p:sp>
      <p:sp>
        <p:nvSpPr>
          <p:cNvPr id="168" name="Google Shape;168;p27"/>
          <p:cNvSpPr/>
          <p:nvPr/>
        </p:nvSpPr>
        <p:spPr>
          <a:xfrm>
            <a:off x="4992058" y="3713459"/>
            <a:ext cx="909475" cy="1136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FFFFFF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clean_house</a:t>
            </a:r>
            <a:endParaRPr b="0" i="0" sz="800" u="none" cap="none" strike="noStrike"/>
          </a:p>
        </p:txBody>
      </p:sp>
      <p:sp>
        <p:nvSpPr>
          <p:cNvPr id="169" name="Google Shape;169;p27"/>
          <p:cNvSpPr/>
          <p:nvPr/>
        </p:nvSpPr>
        <p:spPr>
          <a:xfrm>
            <a:off x="4992058" y="3313289"/>
            <a:ext cx="909475" cy="1136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FFFFFF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Source Files</a:t>
            </a:r>
            <a:endParaRPr b="0" i="0" sz="8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/>
          <p:nvPr/>
        </p:nvSpPr>
        <p:spPr>
          <a:xfrm>
            <a:off x="248022" y="194891"/>
            <a:ext cx="1660699" cy="110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700"/>
              <a:buFont typeface="Fraunces ExtraBold"/>
              <a:buNone/>
            </a:pPr>
            <a:r>
              <a:rPr b="1" i="0" lang="en-GB" sz="7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Slide 3: Feature Engineering Strategy</a:t>
            </a:r>
            <a:endParaRPr b="0" i="0" sz="700" u="none" cap="none" strike="noStrike"/>
          </a:p>
        </p:txBody>
      </p:sp>
      <p:sp>
        <p:nvSpPr>
          <p:cNvPr id="176" name="Google Shape;176;p28"/>
          <p:cNvSpPr/>
          <p:nvPr/>
        </p:nvSpPr>
        <p:spPr>
          <a:xfrm>
            <a:off x="248022" y="482724"/>
            <a:ext cx="1063228" cy="1329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923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The Challenge</a:t>
            </a:r>
            <a:endParaRPr b="0" i="0" sz="800" u="none" cap="none" strike="noStrike"/>
          </a:p>
        </p:txBody>
      </p:sp>
      <p:sp>
        <p:nvSpPr>
          <p:cNvPr id="177" name="Google Shape;177;p28"/>
          <p:cNvSpPr/>
          <p:nvPr/>
        </p:nvSpPr>
        <p:spPr>
          <a:xfrm>
            <a:off x="248022" y="686470"/>
            <a:ext cx="4237509" cy="113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500"/>
              <a:buFont typeface="Nobile"/>
              <a:buNone/>
            </a:pPr>
            <a:r>
              <a:rPr b="1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Without Centralized Features:</a:t>
            </a:r>
            <a:endParaRPr b="0" i="0" sz="500" u="none" cap="none" strike="noStrike"/>
          </a:p>
        </p:txBody>
      </p:sp>
      <p:sp>
        <p:nvSpPr>
          <p:cNvPr id="178" name="Google Shape;178;p28"/>
          <p:cNvSpPr/>
          <p:nvPr/>
        </p:nvSpPr>
        <p:spPr>
          <a:xfrm>
            <a:off x="248022" y="863649"/>
            <a:ext cx="4237509" cy="113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❌</a:t>
            </a: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Each member creates different features</a:t>
            </a:r>
            <a:endParaRPr b="0" i="0" sz="500" u="none" cap="none" strike="noStrike"/>
          </a:p>
        </p:txBody>
      </p:sp>
      <p:sp>
        <p:nvSpPr>
          <p:cNvPr id="179" name="Google Shape;179;p28"/>
          <p:cNvSpPr/>
          <p:nvPr/>
        </p:nvSpPr>
        <p:spPr>
          <a:xfrm>
            <a:off x="248022" y="1001836"/>
            <a:ext cx="4237509" cy="113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❌</a:t>
            </a: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Naming conflicts &amp; duplicates</a:t>
            </a:r>
            <a:endParaRPr b="0" i="0" sz="500" u="none" cap="none" strike="noStrike"/>
          </a:p>
        </p:txBody>
      </p:sp>
      <p:sp>
        <p:nvSpPr>
          <p:cNvPr id="180" name="Google Shape;180;p28"/>
          <p:cNvSpPr/>
          <p:nvPr/>
        </p:nvSpPr>
        <p:spPr>
          <a:xfrm>
            <a:off x="248022" y="1140024"/>
            <a:ext cx="4237509" cy="113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❌</a:t>
            </a: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Risk of data leakage</a:t>
            </a:r>
            <a:endParaRPr b="0" i="0" sz="500" u="none" cap="none" strike="noStrike"/>
          </a:p>
        </p:txBody>
      </p:sp>
      <p:sp>
        <p:nvSpPr>
          <p:cNvPr id="181" name="Google Shape;181;p28"/>
          <p:cNvSpPr/>
          <p:nvPr/>
        </p:nvSpPr>
        <p:spPr>
          <a:xfrm>
            <a:off x="248022" y="1278211"/>
            <a:ext cx="4237509" cy="113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❌</a:t>
            </a: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Deployment nightmare (different prep logic per model)</a:t>
            </a:r>
            <a:endParaRPr b="0" i="0" sz="500" u="none" cap="none" strike="noStrike"/>
          </a:p>
        </p:txBody>
      </p:sp>
      <p:sp>
        <p:nvSpPr>
          <p:cNvPr id="182" name="Google Shape;182;p28"/>
          <p:cNvSpPr/>
          <p:nvPr/>
        </p:nvSpPr>
        <p:spPr>
          <a:xfrm>
            <a:off x="4663232" y="482724"/>
            <a:ext cx="1987525" cy="1329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923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Our Solution: Common Feature Store</a:t>
            </a:r>
            <a:endParaRPr b="0" i="0" sz="800" u="none" cap="none" strike="noStrike"/>
          </a:p>
        </p:txBody>
      </p:sp>
      <p:sp>
        <p:nvSpPr>
          <p:cNvPr id="183" name="Google Shape;183;p28"/>
          <p:cNvSpPr/>
          <p:nvPr/>
        </p:nvSpPr>
        <p:spPr>
          <a:xfrm>
            <a:off x="4769495" y="695325"/>
            <a:ext cx="4131246" cy="113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500"/>
              <a:buFont typeface="Nobile"/>
              <a:buNone/>
            </a:pPr>
            <a:r>
              <a:rPr b="1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feature\_house table = Single Source of Truth</a:t>
            </a:r>
            <a:endParaRPr b="0" i="0" sz="500" u="none" cap="none" strike="noStrike"/>
          </a:p>
        </p:txBody>
      </p:sp>
      <p:sp>
        <p:nvSpPr>
          <p:cNvPr id="184" name="Google Shape;184;p28"/>
          <p:cNvSpPr/>
          <p:nvPr/>
        </p:nvSpPr>
        <p:spPr>
          <a:xfrm>
            <a:off x="4663232" y="695325"/>
            <a:ext cx="9525" cy="113407"/>
          </a:xfrm>
          <a:prstGeom prst="rect">
            <a:avLst/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5" name="Google Shape;18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3232" y="888429"/>
            <a:ext cx="4237509" cy="423750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8"/>
          <p:cNvSpPr/>
          <p:nvPr/>
        </p:nvSpPr>
        <p:spPr>
          <a:xfrm>
            <a:off x="248022" y="5311899"/>
            <a:ext cx="1681907" cy="177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100"/>
              <a:buFont typeface="Fraunces ExtraBold"/>
              <a:buNone/>
            </a:pPr>
            <a:r>
              <a:rPr b="1" i="0" lang="en-GB" sz="11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53 Engineered Features</a:t>
            </a:r>
            <a:endParaRPr b="0" i="0" sz="1100" u="none" cap="none" strike="noStrike"/>
          </a:p>
        </p:txBody>
      </p:sp>
      <p:sp>
        <p:nvSpPr>
          <p:cNvPr id="187" name="Google Shape;187;p28"/>
          <p:cNvSpPr/>
          <p:nvPr/>
        </p:nvSpPr>
        <p:spPr>
          <a:xfrm>
            <a:off x="248022" y="5701606"/>
            <a:ext cx="4288557" cy="684833"/>
          </a:xfrm>
          <a:prstGeom prst="roundRect">
            <a:avLst>
              <a:gd fmla="val 6676" name="adj"/>
            </a:avLst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8"/>
          <p:cNvSpPr/>
          <p:nvPr/>
        </p:nvSpPr>
        <p:spPr>
          <a:xfrm>
            <a:off x="248022" y="5692081"/>
            <a:ext cx="4288557" cy="38100"/>
          </a:xfrm>
          <a:prstGeom prst="roundRect">
            <a:avLst>
              <a:gd fmla="val 167442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8"/>
          <p:cNvSpPr/>
          <p:nvPr/>
        </p:nvSpPr>
        <p:spPr>
          <a:xfrm>
            <a:off x="2285963" y="5595342"/>
            <a:ext cx="212601" cy="212601"/>
          </a:xfrm>
          <a:prstGeom prst="roundRect">
            <a:avLst>
              <a:gd fmla="val 268813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0" name="Google Shape;19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49736" y="5648474"/>
            <a:ext cx="85055" cy="10626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8"/>
          <p:cNvSpPr/>
          <p:nvPr/>
        </p:nvSpPr>
        <p:spPr>
          <a:xfrm>
            <a:off x="328389" y="5878786"/>
            <a:ext cx="1146498" cy="110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Fraunces ExtraBold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Temporal Features (Lags)</a:t>
            </a:r>
            <a:endParaRPr b="0" i="0" sz="700" u="none" cap="none" strike="noStrike"/>
          </a:p>
        </p:txBody>
      </p:sp>
      <p:sp>
        <p:nvSpPr>
          <p:cNvPr id="192" name="Google Shape;192;p28"/>
          <p:cNvSpPr/>
          <p:nvPr/>
        </p:nvSpPr>
        <p:spPr>
          <a:xfrm>
            <a:off x="328389" y="6032004"/>
            <a:ext cx="4127823" cy="113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1-4 quarters, 4 years back</a:t>
            </a:r>
            <a:endParaRPr b="0" i="0" sz="500" u="none" cap="none" strike="noStrike"/>
          </a:p>
        </p:txBody>
      </p:sp>
      <p:sp>
        <p:nvSpPr>
          <p:cNvPr id="193" name="Google Shape;193;p28"/>
          <p:cNvSpPr/>
          <p:nvPr/>
        </p:nvSpPr>
        <p:spPr>
          <a:xfrm>
            <a:off x="328389" y="6187901"/>
            <a:ext cx="4127823" cy="118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Example: </a:t>
            </a:r>
            <a:r>
              <a:rPr b="0" i="0" lang="en-GB" sz="500" u="none" cap="none" strike="noStrike">
                <a:solidFill>
                  <a:srgbClr val="405449"/>
                </a:solidFill>
                <a:highlight>
                  <a:srgbClr val="EDF2ED"/>
                </a:highlight>
                <a:latin typeface="Consolas"/>
                <a:ea typeface="Consolas"/>
                <a:cs typeface="Consolas"/>
                <a:sym typeface="Consolas"/>
              </a:rPr>
              <a:t>hpi\_growth\_lag1</a:t>
            </a: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, </a:t>
            </a:r>
            <a:r>
              <a:rPr b="0" i="0" lang="en-GB" sz="500" u="none" cap="none" strike="noStrike">
                <a:solidFill>
                  <a:srgbClr val="405449"/>
                </a:solidFill>
                <a:highlight>
                  <a:srgbClr val="EDF2ED"/>
                </a:highlight>
                <a:latin typeface="Consolas"/>
                <a:ea typeface="Consolas"/>
                <a:cs typeface="Consolas"/>
                <a:sym typeface="Consolas"/>
              </a:rPr>
              <a:t>house\_sales\_lag4</a:t>
            </a:r>
            <a:endParaRPr b="0" i="0" sz="500" u="none" cap="none" strike="noStrike"/>
          </a:p>
        </p:txBody>
      </p:sp>
      <p:sp>
        <p:nvSpPr>
          <p:cNvPr id="194" name="Google Shape;194;p28"/>
          <p:cNvSpPr/>
          <p:nvPr/>
        </p:nvSpPr>
        <p:spPr>
          <a:xfrm>
            <a:off x="4607421" y="5701606"/>
            <a:ext cx="4288557" cy="684833"/>
          </a:xfrm>
          <a:prstGeom prst="roundRect">
            <a:avLst>
              <a:gd fmla="val 6676" name="adj"/>
            </a:avLst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8"/>
          <p:cNvSpPr/>
          <p:nvPr/>
        </p:nvSpPr>
        <p:spPr>
          <a:xfrm>
            <a:off x="4607421" y="5692081"/>
            <a:ext cx="4288557" cy="38100"/>
          </a:xfrm>
          <a:prstGeom prst="roundRect">
            <a:avLst>
              <a:gd fmla="val 167442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8"/>
          <p:cNvSpPr/>
          <p:nvPr/>
        </p:nvSpPr>
        <p:spPr>
          <a:xfrm>
            <a:off x="6645362" y="5595342"/>
            <a:ext cx="212601" cy="212601"/>
          </a:xfrm>
          <a:prstGeom prst="roundRect">
            <a:avLst>
              <a:gd fmla="val 268813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7" name="Google Shape;197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09134" y="5648474"/>
            <a:ext cx="85055" cy="106263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8"/>
          <p:cNvSpPr/>
          <p:nvPr/>
        </p:nvSpPr>
        <p:spPr>
          <a:xfrm>
            <a:off x="4687788" y="5878786"/>
            <a:ext cx="950938" cy="110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Fraunces ExtraBold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Rolling Aggregations</a:t>
            </a:r>
            <a:endParaRPr b="0" i="0" sz="700" u="none" cap="none" strike="noStrike"/>
          </a:p>
        </p:txBody>
      </p:sp>
      <p:sp>
        <p:nvSpPr>
          <p:cNvPr id="199" name="Google Shape;199;p28"/>
          <p:cNvSpPr/>
          <p:nvPr/>
        </p:nvSpPr>
        <p:spPr>
          <a:xfrm>
            <a:off x="4687788" y="6032004"/>
            <a:ext cx="4127823" cy="113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1-year, 4-year, 10-year windows</a:t>
            </a:r>
            <a:endParaRPr b="0" i="0" sz="500" u="none" cap="none" strike="noStrike"/>
          </a:p>
        </p:txBody>
      </p:sp>
      <p:sp>
        <p:nvSpPr>
          <p:cNvPr id="200" name="Google Shape;200;p28"/>
          <p:cNvSpPr/>
          <p:nvPr/>
        </p:nvSpPr>
        <p:spPr>
          <a:xfrm>
            <a:off x="4687788" y="6187901"/>
            <a:ext cx="4127823" cy="118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Example: </a:t>
            </a:r>
            <a:r>
              <a:rPr b="0" i="0" lang="en-GB" sz="500" u="none" cap="none" strike="noStrike">
                <a:solidFill>
                  <a:srgbClr val="405449"/>
                </a:solidFill>
                <a:highlight>
                  <a:srgbClr val="EDF2ED"/>
                </a:highlight>
                <a:latin typeface="Consolas"/>
                <a:ea typeface="Consolas"/>
                <a:cs typeface="Consolas"/>
                <a:sym typeface="Consolas"/>
              </a:rPr>
              <a:t>ocr\_rolling\_mean\_1y</a:t>
            </a: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, </a:t>
            </a:r>
            <a:r>
              <a:rPr b="0" i="0" lang="en-GB" sz="500" u="none" cap="none" strike="noStrike">
                <a:solidFill>
                  <a:srgbClr val="405449"/>
                </a:solidFill>
                <a:highlight>
                  <a:srgbClr val="EDF2ED"/>
                </a:highlight>
                <a:latin typeface="Consolas"/>
                <a:ea typeface="Consolas"/>
                <a:cs typeface="Consolas"/>
                <a:sym typeface="Consolas"/>
              </a:rPr>
              <a:t>cpi\_rolling\_mean\_4y</a:t>
            </a:r>
            <a:endParaRPr b="0" i="0" sz="500" u="none" cap="none" strike="noStrike"/>
          </a:p>
        </p:txBody>
      </p:sp>
      <p:sp>
        <p:nvSpPr>
          <p:cNvPr id="201" name="Google Shape;201;p28"/>
          <p:cNvSpPr/>
          <p:nvPr/>
        </p:nvSpPr>
        <p:spPr>
          <a:xfrm>
            <a:off x="248022" y="6563544"/>
            <a:ext cx="4288557" cy="684832"/>
          </a:xfrm>
          <a:prstGeom prst="roundRect">
            <a:avLst>
              <a:gd fmla="val 6676" name="adj"/>
            </a:avLst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8"/>
          <p:cNvSpPr/>
          <p:nvPr/>
        </p:nvSpPr>
        <p:spPr>
          <a:xfrm>
            <a:off x="248022" y="6554019"/>
            <a:ext cx="4288557" cy="38100"/>
          </a:xfrm>
          <a:prstGeom prst="roundRect">
            <a:avLst>
              <a:gd fmla="val 167442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8"/>
          <p:cNvSpPr/>
          <p:nvPr/>
        </p:nvSpPr>
        <p:spPr>
          <a:xfrm>
            <a:off x="2285963" y="6457280"/>
            <a:ext cx="212601" cy="212601"/>
          </a:xfrm>
          <a:prstGeom prst="roundRect">
            <a:avLst>
              <a:gd fmla="val 268813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4" name="Google Shape;204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349736" y="6510412"/>
            <a:ext cx="85055" cy="10626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8"/>
          <p:cNvSpPr/>
          <p:nvPr/>
        </p:nvSpPr>
        <p:spPr>
          <a:xfrm>
            <a:off x="328389" y="6740724"/>
            <a:ext cx="885974" cy="110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Fraunces ExtraBold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Derived Features</a:t>
            </a:r>
            <a:endParaRPr b="0" i="0" sz="700" u="none" cap="none" strike="noStrike"/>
          </a:p>
        </p:txBody>
      </p:sp>
      <p:sp>
        <p:nvSpPr>
          <p:cNvPr id="206" name="Google Shape;206;p28"/>
          <p:cNvSpPr/>
          <p:nvPr/>
        </p:nvSpPr>
        <p:spPr>
          <a:xfrm>
            <a:off x="328389" y="6893942"/>
            <a:ext cx="4127823" cy="113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Growth rates, differences, ratios</a:t>
            </a:r>
            <a:endParaRPr b="0" i="0" sz="500" u="none" cap="none" strike="noStrike"/>
          </a:p>
        </p:txBody>
      </p:sp>
      <p:sp>
        <p:nvSpPr>
          <p:cNvPr id="207" name="Google Shape;207;p28"/>
          <p:cNvSpPr/>
          <p:nvPr/>
        </p:nvSpPr>
        <p:spPr>
          <a:xfrm>
            <a:off x="328389" y="7049839"/>
            <a:ext cx="4127823" cy="118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Example: </a:t>
            </a:r>
            <a:r>
              <a:rPr b="0" i="0" lang="en-GB" sz="500" u="none" cap="none" strike="noStrike">
                <a:solidFill>
                  <a:srgbClr val="405449"/>
                </a:solidFill>
                <a:highlight>
                  <a:srgbClr val="EDF2ED"/>
                </a:highlight>
                <a:latin typeface="Consolas"/>
                <a:ea typeface="Consolas"/>
                <a:cs typeface="Consolas"/>
                <a:sym typeface="Consolas"/>
              </a:rPr>
              <a:t>hpi\_growth\_diff\_lag1\_minus\_lag4</a:t>
            </a:r>
            <a:endParaRPr b="0" i="0" sz="500" u="none" cap="none" strike="noStrike"/>
          </a:p>
        </p:txBody>
      </p:sp>
      <p:sp>
        <p:nvSpPr>
          <p:cNvPr id="208" name="Google Shape;208;p28"/>
          <p:cNvSpPr/>
          <p:nvPr/>
        </p:nvSpPr>
        <p:spPr>
          <a:xfrm>
            <a:off x="4607421" y="6563544"/>
            <a:ext cx="4288557" cy="684832"/>
          </a:xfrm>
          <a:prstGeom prst="roundRect">
            <a:avLst>
              <a:gd fmla="val 6676" name="adj"/>
            </a:avLst>
          </a:prstGeom>
          <a:solidFill>
            <a:srgbClr val="FAFF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8"/>
          <p:cNvSpPr/>
          <p:nvPr/>
        </p:nvSpPr>
        <p:spPr>
          <a:xfrm>
            <a:off x="4607421" y="6554019"/>
            <a:ext cx="4288557" cy="38100"/>
          </a:xfrm>
          <a:prstGeom prst="roundRect">
            <a:avLst>
              <a:gd fmla="val 167442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8"/>
          <p:cNvSpPr/>
          <p:nvPr/>
        </p:nvSpPr>
        <p:spPr>
          <a:xfrm>
            <a:off x="6645362" y="6457280"/>
            <a:ext cx="212601" cy="212601"/>
          </a:xfrm>
          <a:prstGeom prst="roundRect">
            <a:avLst>
              <a:gd fmla="val 268813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1" name="Google Shape;211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09134" y="6510412"/>
            <a:ext cx="85055" cy="106263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8"/>
          <p:cNvSpPr/>
          <p:nvPr/>
        </p:nvSpPr>
        <p:spPr>
          <a:xfrm>
            <a:off x="4687788" y="6740724"/>
            <a:ext cx="885974" cy="110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Fraunces ExtraBold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Policy Indicators</a:t>
            </a:r>
            <a:endParaRPr b="0" i="0" sz="700" u="none" cap="none" strike="noStrike"/>
          </a:p>
        </p:txBody>
      </p:sp>
      <p:sp>
        <p:nvSpPr>
          <p:cNvPr id="213" name="Google Shape;213;p28"/>
          <p:cNvSpPr/>
          <p:nvPr/>
        </p:nvSpPr>
        <p:spPr>
          <a:xfrm>
            <a:off x="4687788" y="6893942"/>
            <a:ext cx="4127823" cy="113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COVID lockdown period (2020 Q2-Q3)</a:t>
            </a:r>
            <a:endParaRPr b="0" i="0" sz="500" u="none" cap="none" strike="noStrike"/>
          </a:p>
        </p:txBody>
      </p:sp>
      <p:sp>
        <p:nvSpPr>
          <p:cNvPr id="214" name="Google Shape;214;p28"/>
          <p:cNvSpPr/>
          <p:nvPr/>
        </p:nvSpPr>
        <p:spPr>
          <a:xfrm>
            <a:off x="4687788" y="7049839"/>
            <a:ext cx="4127823" cy="113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500"/>
              <a:buFont typeface="Nobile"/>
              <a:buNone/>
            </a:pPr>
            <a:r>
              <a:rPr b="0" i="0" lang="en-GB" sz="5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Reopening/supply constraints (2021 Q2 - 2022 Q4)</a:t>
            </a:r>
            <a:endParaRPr b="0" i="0" sz="5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/>
          <p:nvPr/>
        </p:nvSpPr>
        <p:spPr>
          <a:xfrm>
            <a:off x="311572" y="244822"/>
            <a:ext cx="1559496" cy="139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900"/>
              <a:buFont typeface="Fraunces ExtraBold"/>
              <a:buNone/>
            </a:pPr>
            <a:r>
              <a:rPr b="1" i="0" lang="en-GB" sz="9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Slide 4: Model Development</a:t>
            </a:r>
            <a:endParaRPr b="0" i="0" sz="900" u="none" cap="none" strike="noStrike"/>
          </a:p>
        </p:txBody>
      </p:sp>
      <p:sp>
        <p:nvSpPr>
          <p:cNvPr id="221" name="Google Shape;221;p29"/>
          <p:cNvSpPr/>
          <p:nvPr/>
        </p:nvSpPr>
        <p:spPr>
          <a:xfrm>
            <a:off x="311572" y="517476"/>
            <a:ext cx="5453434" cy="3839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75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2400"/>
              <a:buFont typeface="Fraunces ExtraBold"/>
              <a:buNone/>
            </a:pPr>
            <a:r>
              <a:rPr b="1" i="0" lang="en-GB" sz="24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Three Complementary Approaches</a:t>
            </a:r>
            <a:endParaRPr b="0" i="0" sz="2400" u="none" cap="none" strike="noStrike"/>
          </a:p>
        </p:txBody>
      </p:sp>
      <p:sp>
        <p:nvSpPr>
          <p:cNvPr id="222" name="Google Shape;222;p29"/>
          <p:cNvSpPr/>
          <p:nvPr/>
        </p:nvSpPr>
        <p:spPr>
          <a:xfrm>
            <a:off x="311572" y="1034951"/>
            <a:ext cx="2780928" cy="1412156"/>
          </a:xfrm>
          <a:prstGeom prst="roundRect">
            <a:avLst>
              <a:gd fmla="val 5675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9"/>
          <p:cNvSpPr/>
          <p:nvPr/>
        </p:nvSpPr>
        <p:spPr>
          <a:xfrm>
            <a:off x="400571" y="1123950"/>
            <a:ext cx="267072" cy="267072"/>
          </a:xfrm>
          <a:prstGeom prst="roundRect">
            <a:avLst>
              <a:gd fmla="val 21396594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24" name="Google Shape;22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4018" y="1182365"/>
            <a:ext cx="120179" cy="150242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9"/>
          <p:cNvSpPr/>
          <p:nvPr/>
        </p:nvSpPr>
        <p:spPr>
          <a:xfrm>
            <a:off x="400571" y="1480021"/>
            <a:ext cx="1777901" cy="139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Fraunces ExtraBold"/>
              <a:buNone/>
            </a:pPr>
            <a:r>
              <a:rPr b="1" i="0" lang="en-GB" sz="9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1. ETS (Exponential Smoothing)</a:t>
            </a:r>
            <a:endParaRPr b="0" i="0" sz="900" u="none" cap="none" strike="noStrike"/>
          </a:p>
        </p:txBody>
      </p:sp>
      <p:sp>
        <p:nvSpPr>
          <p:cNvPr id="226" name="Google Shape;226;p29"/>
          <p:cNvSpPr/>
          <p:nvPr/>
        </p:nvSpPr>
        <p:spPr>
          <a:xfrm>
            <a:off x="1229421" y="1672531"/>
            <a:ext cx="2602800" cy="1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i="1" lang="en-GB" sz="700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Yue</a:t>
            </a:r>
            <a:endParaRPr b="0" i="0" sz="700" u="none" cap="none" strike="noStrike"/>
          </a:p>
        </p:txBody>
      </p:sp>
      <p:sp>
        <p:nvSpPr>
          <p:cNvPr id="227" name="Google Shape;227;p29"/>
          <p:cNvSpPr/>
          <p:nvPr/>
        </p:nvSpPr>
        <p:spPr>
          <a:xfrm>
            <a:off x="400571" y="1868388"/>
            <a:ext cx="2602929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Char char="•"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Classical time-series forecasting</a:t>
            </a:r>
            <a:endParaRPr b="0" i="0" sz="700" u="none" cap="none" strike="noStrike"/>
          </a:p>
        </p:txBody>
      </p:sp>
      <p:sp>
        <p:nvSpPr>
          <p:cNvPr id="228" name="Google Shape;228;p29"/>
          <p:cNvSpPr/>
          <p:nvPr/>
        </p:nvSpPr>
        <p:spPr>
          <a:xfrm>
            <a:off x="400571" y="2041996"/>
            <a:ext cx="2602929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Char char="•"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Trend + Seasonal components</a:t>
            </a:r>
            <a:endParaRPr b="0" i="0" sz="700" u="none" cap="none" strike="noStrike"/>
          </a:p>
        </p:txBody>
      </p:sp>
      <p:sp>
        <p:nvSpPr>
          <p:cNvPr id="229" name="Google Shape;229;p29"/>
          <p:cNvSpPr/>
          <p:nvPr/>
        </p:nvSpPr>
        <p:spPr>
          <a:xfrm>
            <a:off x="400571" y="2215604"/>
            <a:ext cx="2602929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Char char="•"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Baseline univariate approach</a:t>
            </a:r>
            <a:endParaRPr b="0" i="0" sz="700" u="none" cap="none" strike="noStrike"/>
          </a:p>
        </p:txBody>
      </p:sp>
      <p:sp>
        <p:nvSpPr>
          <p:cNvPr id="230" name="Google Shape;230;p29"/>
          <p:cNvSpPr/>
          <p:nvPr/>
        </p:nvSpPr>
        <p:spPr>
          <a:xfrm>
            <a:off x="3181499" y="1034951"/>
            <a:ext cx="2780928" cy="1412156"/>
          </a:xfrm>
          <a:prstGeom prst="roundRect">
            <a:avLst>
              <a:gd fmla="val 5675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9"/>
          <p:cNvSpPr/>
          <p:nvPr/>
        </p:nvSpPr>
        <p:spPr>
          <a:xfrm>
            <a:off x="3270498" y="1123950"/>
            <a:ext cx="267072" cy="267072"/>
          </a:xfrm>
          <a:prstGeom prst="roundRect">
            <a:avLst>
              <a:gd fmla="val 21396594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32" name="Google Shape;232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43945" y="1182365"/>
            <a:ext cx="120179" cy="150242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9"/>
          <p:cNvSpPr/>
          <p:nvPr/>
        </p:nvSpPr>
        <p:spPr>
          <a:xfrm>
            <a:off x="3270498" y="1480021"/>
            <a:ext cx="1203722" cy="139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Fraunces ExtraBold"/>
              <a:buNone/>
            </a:pPr>
            <a:r>
              <a:rPr b="1" i="0" lang="en-GB" sz="9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2. Tree-Based Models</a:t>
            </a:r>
            <a:endParaRPr b="0" i="0" sz="900" u="none" cap="none" strike="noStrike"/>
          </a:p>
        </p:txBody>
      </p:sp>
      <p:sp>
        <p:nvSpPr>
          <p:cNvPr id="234" name="Google Shape;234;p29"/>
          <p:cNvSpPr/>
          <p:nvPr/>
        </p:nvSpPr>
        <p:spPr>
          <a:xfrm>
            <a:off x="3887723" y="1672543"/>
            <a:ext cx="2602800" cy="1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0" i="1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Xuanhui &amp; Ming</a:t>
            </a:r>
            <a:endParaRPr b="0" i="0" sz="700" u="none" cap="none" strike="noStrike"/>
          </a:p>
        </p:txBody>
      </p:sp>
      <p:sp>
        <p:nvSpPr>
          <p:cNvPr id="235" name="Google Shape;235;p29"/>
          <p:cNvSpPr/>
          <p:nvPr/>
        </p:nvSpPr>
        <p:spPr>
          <a:xfrm>
            <a:off x="3270498" y="1868388"/>
            <a:ext cx="2602929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XGBoost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: Gradient boosting with custom features</a:t>
            </a:r>
            <a:endParaRPr b="0" i="0" sz="700" u="none" cap="none" strike="noStrike"/>
          </a:p>
        </p:txBody>
      </p:sp>
      <p:sp>
        <p:nvSpPr>
          <p:cNvPr id="236" name="Google Shape;236;p29"/>
          <p:cNvSpPr/>
          <p:nvPr/>
        </p:nvSpPr>
        <p:spPr>
          <a:xfrm>
            <a:off x="3270498" y="2041996"/>
            <a:ext cx="2602929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CatBoost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: Optimized for categorical data</a:t>
            </a:r>
            <a:endParaRPr b="0" i="0" sz="700" u="none" cap="none" strike="noStrike"/>
          </a:p>
        </p:txBody>
      </p:sp>
      <p:sp>
        <p:nvSpPr>
          <p:cNvPr id="237" name="Google Shape;237;p29"/>
          <p:cNvSpPr/>
          <p:nvPr/>
        </p:nvSpPr>
        <p:spPr>
          <a:xfrm>
            <a:off x="3270498" y="2215604"/>
            <a:ext cx="2602929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Random Forest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: Ensemble decision trees</a:t>
            </a:r>
            <a:endParaRPr b="0" i="0" sz="700" u="none" cap="none" strike="noStrike"/>
          </a:p>
        </p:txBody>
      </p:sp>
      <p:sp>
        <p:nvSpPr>
          <p:cNvPr id="238" name="Google Shape;238;p29"/>
          <p:cNvSpPr/>
          <p:nvPr/>
        </p:nvSpPr>
        <p:spPr>
          <a:xfrm>
            <a:off x="6051426" y="1034951"/>
            <a:ext cx="2780928" cy="1412156"/>
          </a:xfrm>
          <a:prstGeom prst="roundRect">
            <a:avLst>
              <a:gd fmla="val 5675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9"/>
          <p:cNvSpPr/>
          <p:nvPr/>
        </p:nvSpPr>
        <p:spPr>
          <a:xfrm>
            <a:off x="6140425" y="1123950"/>
            <a:ext cx="267072" cy="267072"/>
          </a:xfrm>
          <a:prstGeom prst="roundRect">
            <a:avLst>
              <a:gd fmla="val 21396594" name="adj"/>
            </a:avLst>
          </a:prstGeom>
          <a:solidFill>
            <a:srgbClr val="438951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40" name="Google Shape;240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13872" y="1182365"/>
            <a:ext cx="120179" cy="150242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9"/>
          <p:cNvSpPr/>
          <p:nvPr/>
        </p:nvSpPr>
        <p:spPr>
          <a:xfrm>
            <a:off x="6140425" y="1480021"/>
            <a:ext cx="1113011" cy="139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Fraunces ExtraBold"/>
              <a:buNone/>
            </a:pPr>
            <a:r>
              <a:rPr b="1" i="0" lang="en-GB" sz="9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3. Linear Models</a:t>
            </a:r>
            <a:endParaRPr b="0" i="0" sz="900" u="none" cap="none" strike="noStrike"/>
          </a:p>
        </p:txBody>
      </p:sp>
      <p:sp>
        <p:nvSpPr>
          <p:cNvPr id="242" name="Google Shape;242;p29"/>
          <p:cNvSpPr/>
          <p:nvPr/>
        </p:nvSpPr>
        <p:spPr>
          <a:xfrm>
            <a:off x="6140425" y="1672531"/>
            <a:ext cx="2602929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0" i="1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Zhengyang</a:t>
            </a:r>
            <a:endParaRPr b="0" i="0" sz="700" u="none" cap="none" strike="noStrike"/>
          </a:p>
        </p:txBody>
      </p:sp>
      <p:sp>
        <p:nvSpPr>
          <p:cNvPr id="243" name="Google Shape;243;p29"/>
          <p:cNvSpPr/>
          <p:nvPr/>
        </p:nvSpPr>
        <p:spPr>
          <a:xfrm>
            <a:off x="6140425" y="1868388"/>
            <a:ext cx="2602929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Ridge Regression</a:t>
            </a: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: L2 regularization</a:t>
            </a:r>
            <a:endParaRPr b="0" i="0" sz="700" u="none" cap="none" strike="noStrike"/>
          </a:p>
        </p:txBody>
      </p:sp>
      <p:sp>
        <p:nvSpPr>
          <p:cNvPr id="244" name="Google Shape;244;p29"/>
          <p:cNvSpPr/>
          <p:nvPr/>
        </p:nvSpPr>
        <p:spPr>
          <a:xfrm>
            <a:off x="6140425" y="2041996"/>
            <a:ext cx="2602929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Char char="•"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Feature selection for linear assumptions</a:t>
            </a:r>
            <a:endParaRPr b="0" i="0" sz="700" u="none" cap="none" strike="noStrike"/>
          </a:p>
        </p:txBody>
      </p:sp>
      <p:sp>
        <p:nvSpPr>
          <p:cNvPr id="245" name="Google Shape;245;p29"/>
          <p:cNvSpPr/>
          <p:nvPr/>
        </p:nvSpPr>
        <p:spPr>
          <a:xfrm>
            <a:off x="6140425" y="2215604"/>
            <a:ext cx="2602929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Char char="•"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Interpretability focus</a:t>
            </a:r>
            <a:endParaRPr b="0" i="0" sz="700" u="none" cap="none" strike="noStrike"/>
          </a:p>
        </p:txBody>
      </p:sp>
      <p:sp>
        <p:nvSpPr>
          <p:cNvPr id="246" name="Google Shape;246;p29"/>
          <p:cNvSpPr/>
          <p:nvPr/>
        </p:nvSpPr>
        <p:spPr>
          <a:xfrm>
            <a:off x="311572" y="2580605"/>
            <a:ext cx="2593033" cy="2225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400"/>
              <a:buFont typeface="Fraunces ExtraBold"/>
              <a:buNone/>
            </a:pPr>
            <a:r>
              <a:rPr b="1" i="0" lang="en-GB" sz="14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Unified Training Framework</a:t>
            </a:r>
            <a:endParaRPr b="0" i="0" sz="1400" u="none" cap="none" strike="noStrike"/>
          </a:p>
        </p:txBody>
      </p:sp>
      <p:sp>
        <p:nvSpPr>
          <p:cNvPr id="247" name="Google Shape;247;p29"/>
          <p:cNvSpPr/>
          <p:nvPr/>
        </p:nvSpPr>
        <p:spPr>
          <a:xfrm>
            <a:off x="311572" y="2936677"/>
            <a:ext cx="8520857" cy="1131019"/>
          </a:xfrm>
          <a:prstGeom prst="roundRect">
            <a:avLst>
              <a:gd fmla="val 7085" name="adj"/>
            </a:avLst>
          </a:prstGeom>
          <a:solidFill>
            <a:srgbClr val="EDF2ED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9"/>
          <p:cNvSpPr/>
          <p:nvPr/>
        </p:nvSpPr>
        <p:spPr>
          <a:xfrm>
            <a:off x="307181" y="2936677"/>
            <a:ext cx="8529638" cy="1131019"/>
          </a:xfrm>
          <a:prstGeom prst="roundRect">
            <a:avLst>
              <a:gd fmla="val 1181" name="adj"/>
            </a:avLst>
          </a:prstGeom>
          <a:solidFill>
            <a:srgbClr val="EDF2ED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9"/>
          <p:cNvSpPr/>
          <p:nvPr/>
        </p:nvSpPr>
        <p:spPr>
          <a:xfrm>
            <a:off x="396181" y="3003426"/>
            <a:ext cx="8351639" cy="997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Consolas"/>
              <a:buNone/>
            </a:pPr>
            <a:r>
              <a:rPr b="0" i="0" lang="en-GB" sz="700" u="none" cap="none" strike="noStrike">
                <a:solidFill>
                  <a:srgbClr val="405449"/>
                </a:solidFill>
                <a:highlight>
                  <a:srgbClr val="EDF2ED"/>
                </a:highlight>
                <a:latin typeface="Consolas"/>
                <a:ea typeface="Consolas"/>
                <a:cs typeface="Consolas"/>
                <a:sym typeface="Consolas"/>
              </a:rPr>
              <a:t># trainer.py - Base class for all modelsclass BaseTrainer:- load\_feature\_house()- prepare\_supervised() / prepare\_univariate()- fit() / predict\_split()- compute\_metrics()- upsert\_metrics()</a:t>
            </a:r>
            <a:endParaRPr b="0" i="0" sz="700" u="none" cap="none" strike="noStrike"/>
          </a:p>
        </p:txBody>
      </p:sp>
      <p:sp>
        <p:nvSpPr>
          <p:cNvPr id="250" name="Google Shape;250;p29"/>
          <p:cNvSpPr/>
          <p:nvPr/>
        </p:nvSpPr>
        <p:spPr>
          <a:xfrm>
            <a:off x="311572" y="4167858"/>
            <a:ext cx="8520857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Benefits:</a:t>
            </a:r>
            <a:endParaRPr b="0" i="0" sz="700" u="none" cap="none" strike="noStrike"/>
          </a:p>
        </p:txBody>
      </p:sp>
      <p:sp>
        <p:nvSpPr>
          <p:cNvPr id="251" name="Google Shape;251;p29"/>
          <p:cNvSpPr/>
          <p:nvPr/>
        </p:nvSpPr>
        <p:spPr>
          <a:xfrm>
            <a:off x="311572" y="4410521"/>
            <a:ext cx="8520857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Char char="•"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Consistent train/test splitting</a:t>
            </a:r>
            <a:endParaRPr b="0" i="0" sz="700" u="none" cap="none" strike="noStrike"/>
          </a:p>
        </p:txBody>
      </p:sp>
      <p:sp>
        <p:nvSpPr>
          <p:cNvPr id="252" name="Google Shape;252;p29"/>
          <p:cNvSpPr/>
          <p:nvPr/>
        </p:nvSpPr>
        <p:spPr>
          <a:xfrm>
            <a:off x="311572" y="4584129"/>
            <a:ext cx="8520857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Char char="•"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Standardized evaluation metrics</a:t>
            </a:r>
            <a:endParaRPr b="0" i="0" sz="700" u="none" cap="none" strike="noStrike"/>
          </a:p>
        </p:txBody>
      </p:sp>
      <p:sp>
        <p:nvSpPr>
          <p:cNvPr id="253" name="Google Shape;253;p29"/>
          <p:cNvSpPr/>
          <p:nvPr/>
        </p:nvSpPr>
        <p:spPr>
          <a:xfrm>
            <a:off x="311572" y="4757738"/>
            <a:ext cx="8520857" cy="142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Char char="•"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Automatic metric logging to database</a:t>
            </a:r>
            <a:endParaRPr b="0" i="0" sz="7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0"/>
          <p:cNvSpPr/>
          <p:nvPr/>
        </p:nvSpPr>
        <p:spPr>
          <a:xfrm>
            <a:off x="252338" y="204936"/>
            <a:ext cx="1381051" cy="112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700"/>
              <a:buFont typeface="Fraunces ExtraBold"/>
              <a:buNone/>
            </a:pPr>
            <a:r>
              <a:rPr b="1" i="0" lang="en-GB" sz="7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Slide 5: Interactive Dashboard</a:t>
            </a:r>
            <a:endParaRPr b="0" i="0" sz="700" u="none" cap="none" strike="noStrike"/>
          </a:p>
        </p:txBody>
      </p:sp>
      <p:sp>
        <p:nvSpPr>
          <p:cNvPr id="260" name="Google Shape;260;p30"/>
          <p:cNvSpPr/>
          <p:nvPr/>
        </p:nvSpPr>
        <p:spPr>
          <a:xfrm>
            <a:off x="252338" y="346323"/>
            <a:ext cx="1802606" cy="2252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400"/>
              <a:buFont typeface="Fraunces ExtraBold"/>
              <a:buNone/>
            </a:pPr>
            <a:r>
              <a:rPr b="1" i="0" lang="en-GB" sz="14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Live Demo Features</a:t>
            </a:r>
            <a:endParaRPr b="0" i="0" sz="1400" u="none" cap="none" strike="noStrike"/>
          </a:p>
        </p:txBody>
      </p:sp>
      <p:sp>
        <p:nvSpPr>
          <p:cNvPr id="261" name="Google Shape;261;p30"/>
          <p:cNvSpPr/>
          <p:nvPr/>
        </p:nvSpPr>
        <p:spPr>
          <a:xfrm>
            <a:off x="252338" y="679698"/>
            <a:ext cx="8639324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None/>
            </a:pPr>
            <a:r>
              <a:rPr b="1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[Open app during presentation]</a:t>
            </a:r>
            <a:endParaRPr b="0" i="0" sz="600" u="none" cap="none" strike="noStrike"/>
          </a:p>
        </p:txBody>
      </p:sp>
      <p:sp>
        <p:nvSpPr>
          <p:cNvPr id="262" name="Google Shape;262;p30"/>
          <p:cNvSpPr/>
          <p:nvPr/>
        </p:nvSpPr>
        <p:spPr>
          <a:xfrm>
            <a:off x="252338" y="876151"/>
            <a:ext cx="162223" cy="162223"/>
          </a:xfrm>
          <a:prstGeom prst="roundRect">
            <a:avLst>
              <a:gd fmla="val 40003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0"/>
          <p:cNvSpPr/>
          <p:nvPr/>
        </p:nvSpPr>
        <p:spPr>
          <a:xfrm>
            <a:off x="279388" y="889694"/>
            <a:ext cx="108124" cy="135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1</a:t>
            </a:r>
            <a:endParaRPr b="0" i="0" sz="800" u="none" cap="none" strike="noStrike"/>
          </a:p>
        </p:txBody>
      </p:sp>
      <p:sp>
        <p:nvSpPr>
          <p:cNvPr id="264" name="Google Shape;264;p30"/>
          <p:cNvSpPr/>
          <p:nvPr/>
        </p:nvSpPr>
        <p:spPr>
          <a:xfrm>
            <a:off x="486594" y="900931"/>
            <a:ext cx="901303" cy="112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Fraunces ExtraBold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Data Viewer</a:t>
            </a:r>
            <a:endParaRPr b="0" i="0" sz="700" u="none" cap="none" strike="noStrike"/>
          </a:p>
        </p:txBody>
      </p:sp>
      <p:sp>
        <p:nvSpPr>
          <p:cNvPr id="265" name="Google Shape;265;p30"/>
          <p:cNvSpPr/>
          <p:nvPr/>
        </p:nvSpPr>
        <p:spPr>
          <a:xfrm>
            <a:off x="486594" y="1056754"/>
            <a:ext cx="8405068" cy="1248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None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Browse </a:t>
            </a:r>
            <a:r>
              <a:rPr b="0" i="0" lang="en-GB" sz="600" u="none" cap="none" strike="noStrike">
                <a:solidFill>
                  <a:srgbClr val="405449"/>
                </a:solidFill>
                <a:highlight>
                  <a:srgbClr val="EDF2ED"/>
                </a:highlight>
                <a:latin typeface="Consolas"/>
                <a:ea typeface="Consolas"/>
                <a:cs typeface="Consolas"/>
                <a:sym typeface="Consolas"/>
              </a:rPr>
              <a:t>clean\_house</a:t>
            </a: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/ </a:t>
            </a:r>
            <a:r>
              <a:rPr b="0" i="0" lang="en-GB" sz="600" u="none" cap="none" strike="noStrike">
                <a:solidFill>
                  <a:srgbClr val="405449"/>
                </a:solidFill>
                <a:highlight>
                  <a:srgbClr val="EDF2ED"/>
                </a:highlight>
                <a:latin typeface="Consolas"/>
                <a:ea typeface="Consolas"/>
                <a:cs typeface="Consolas"/>
                <a:sym typeface="Consolas"/>
              </a:rPr>
              <a:t>feature\_house</a:t>
            </a: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tables</a:t>
            </a:r>
            <a:endParaRPr b="0" i="0" sz="600" u="none" cap="none" strike="noStrike"/>
          </a:p>
        </p:txBody>
      </p:sp>
      <p:sp>
        <p:nvSpPr>
          <p:cNvPr id="266" name="Google Shape;266;p30"/>
          <p:cNvSpPr/>
          <p:nvPr/>
        </p:nvSpPr>
        <p:spPr>
          <a:xfrm>
            <a:off x="486594" y="1206848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Download CSV exports</a:t>
            </a:r>
            <a:endParaRPr b="0" i="0" sz="600" u="none" cap="none" strike="noStrike"/>
          </a:p>
        </p:txBody>
      </p:sp>
      <p:sp>
        <p:nvSpPr>
          <p:cNvPr id="267" name="Google Shape;267;p30"/>
          <p:cNvSpPr/>
          <p:nvPr/>
        </p:nvSpPr>
        <p:spPr>
          <a:xfrm>
            <a:off x="486594" y="1347416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Column information &amp; date ranges</a:t>
            </a:r>
            <a:endParaRPr b="0" i="0" sz="600" u="none" cap="none" strike="noStrike"/>
          </a:p>
        </p:txBody>
      </p:sp>
      <p:sp>
        <p:nvSpPr>
          <p:cNvPr id="268" name="Google Shape;268;p30"/>
          <p:cNvSpPr/>
          <p:nvPr/>
        </p:nvSpPr>
        <p:spPr>
          <a:xfrm>
            <a:off x="252338" y="1606898"/>
            <a:ext cx="162223" cy="162223"/>
          </a:xfrm>
          <a:prstGeom prst="roundRect">
            <a:avLst>
              <a:gd fmla="val 40003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0"/>
          <p:cNvSpPr/>
          <p:nvPr/>
        </p:nvSpPr>
        <p:spPr>
          <a:xfrm>
            <a:off x="279388" y="1620441"/>
            <a:ext cx="108124" cy="135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2</a:t>
            </a:r>
            <a:endParaRPr b="0" i="0" sz="800" u="none" cap="none" strike="noStrike"/>
          </a:p>
        </p:txBody>
      </p:sp>
      <p:sp>
        <p:nvSpPr>
          <p:cNvPr id="270" name="Google Shape;270;p30"/>
          <p:cNvSpPr/>
          <p:nvPr/>
        </p:nvSpPr>
        <p:spPr>
          <a:xfrm>
            <a:off x="486594" y="1631677"/>
            <a:ext cx="1201192" cy="112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Fraunces ExtraBold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Exploratory Data Analysis</a:t>
            </a:r>
            <a:endParaRPr b="0" i="0" sz="700" u="none" cap="none" strike="noStrike"/>
          </a:p>
        </p:txBody>
      </p:sp>
      <p:sp>
        <p:nvSpPr>
          <p:cNvPr id="271" name="Google Shape;271;p30"/>
          <p:cNvSpPr/>
          <p:nvPr/>
        </p:nvSpPr>
        <p:spPr>
          <a:xfrm>
            <a:off x="486594" y="1787500"/>
            <a:ext cx="8405068" cy="1201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Nobile"/>
              <a:buNone/>
            </a:pPr>
            <a:r>
              <a:rPr b="0" i="0" lang="en-GB" sz="6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📊</a:t>
            </a: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Feature importance (F-statistic)</a:t>
            </a:r>
            <a:endParaRPr b="0" i="0" sz="600" u="none" cap="none" strike="noStrike"/>
          </a:p>
        </p:txBody>
      </p:sp>
      <p:sp>
        <p:nvSpPr>
          <p:cNvPr id="272" name="Google Shape;272;p30"/>
          <p:cNvSpPr/>
          <p:nvPr/>
        </p:nvSpPr>
        <p:spPr>
          <a:xfrm>
            <a:off x="486594" y="1932831"/>
            <a:ext cx="8405068" cy="1201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Nobile"/>
              <a:buNone/>
            </a:pPr>
            <a:r>
              <a:rPr b="0" i="0" lang="en-GB" sz="6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📈</a:t>
            </a: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Target distribution &amp; time-series</a:t>
            </a:r>
            <a:endParaRPr b="0" i="0" sz="600" u="none" cap="none" strike="noStrike"/>
          </a:p>
        </p:txBody>
      </p:sp>
      <p:sp>
        <p:nvSpPr>
          <p:cNvPr id="273" name="Google Shape;273;p30"/>
          <p:cNvSpPr/>
          <p:nvPr/>
        </p:nvSpPr>
        <p:spPr>
          <a:xfrm>
            <a:off x="486594" y="2078161"/>
            <a:ext cx="8405068" cy="1201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Nobile"/>
              <a:buNone/>
            </a:pPr>
            <a:r>
              <a:rPr b="0" i="0" lang="en-GB" sz="6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🔗</a:t>
            </a: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Correlation analysis</a:t>
            </a:r>
            <a:endParaRPr b="0" i="0" sz="600" u="none" cap="none" strike="noStrike"/>
          </a:p>
        </p:txBody>
      </p:sp>
      <p:sp>
        <p:nvSpPr>
          <p:cNvPr id="274" name="Google Shape;274;p30"/>
          <p:cNvSpPr/>
          <p:nvPr/>
        </p:nvSpPr>
        <p:spPr>
          <a:xfrm>
            <a:off x="486594" y="2223492"/>
            <a:ext cx="8405068" cy="1201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Nobile"/>
              <a:buNone/>
            </a:pPr>
            <a:r>
              <a:rPr b="0" i="0" lang="en-GB" sz="6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📉</a:t>
            </a: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Missing value reports</a:t>
            </a:r>
            <a:endParaRPr b="0" i="0" sz="600" u="none" cap="none" strike="noStrike"/>
          </a:p>
        </p:txBody>
      </p:sp>
      <p:sp>
        <p:nvSpPr>
          <p:cNvPr id="275" name="Google Shape;275;p30"/>
          <p:cNvSpPr/>
          <p:nvPr/>
        </p:nvSpPr>
        <p:spPr>
          <a:xfrm>
            <a:off x="486594" y="2368823"/>
            <a:ext cx="8405068" cy="1201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Nobile"/>
              <a:buNone/>
            </a:pPr>
            <a:r>
              <a:rPr b="0" i="0" lang="en-GB" sz="6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📋</a:t>
            </a: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Summary statistics</a:t>
            </a:r>
            <a:endParaRPr b="0" i="0" sz="600" u="none" cap="none" strike="noStrike"/>
          </a:p>
        </p:txBody>
      </p:sp>
      <p:sp>
        <p:nvSpPr>
          <p:cNvPr id="276" name="Google Shape;276;p30"/>
          <p:cNvSpPr/>
          <p:nvPr/>
        </p:nvSpPr>
        <p:spPr>
          <a:xfrm>
            <a:off x="252338" y="2633067"/>
            <a:ext cx="162223" cy="162222"/>
          </a:xfrm>
          <a:prstGeom prst="roundRect">
            <a:avLst>
              <a:gd fmla="val 40003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0"/>
          <p:cNvSpPr/>
          <p:nvPr/>
        </p:nvSpPr>
        <p:spPr>
          <a:xfrm>
            <a:off x="279388" y="2646611"/>
            <a:ext cx="108124" cy="135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3</a:t>
            </a:r>
            <a:endParaRPr b="0" i="0" sz="800" u="none" cap="none" strike="noStrike"/>
          </a:p>
        </p:txBody>
      </p:sp>
      <p:sp>
        <p:nvSpPr>
          <p:cNvPr id="278" name="Google Shape;278;p30"/>
          <p:cNvSpPr/>
          <p:nvPr/>
        </p:nvSpPr>
        <p:spPr>
          <a:xfrm>
            <a:off x="486594" y="2657847"/>
            <a:ext cx="1146646" cy="112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Fraunces ExtraBold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Model Training Interface</a:t>
            </a:r>
            <a:endParaRPr b="0" i="0" sz="700" u="none" cap="none" strike="noStrike"/>
          </a:p>
        </p:txBody>
      </p:sp>
      <p:sp>
        <p:nvSpPr>
          <p:cNvPr id="279" name="Google Shape;279;p30"/>
          <p:cNvSpPr/>
          <p:nvPr/>
        </p:nvSpPr>
        <p:spPr>
          <a:xfrm>
            <a:off x="486594" y="2813670"/>
            <a:ext cx="8405068" cy="1201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None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Select models: ETS </a:t>
            </a:r>
            <a:r>
              <a:rPr b="0" i="0" lang="en-GB" sz="6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☑️</a:t>
            </a: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XGBoost </a:t>
            </a:r>
            <a:r>
              <a:rPr b="0" i="0" lang="en-GB" sz="6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☑️</a:t>
            </a: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CatBoost </a:t>
            </a:r>
            <a:r>
              <a:rPr b="0" i="0" lang="en-GB" sz="6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☑️</a:t>
            </a:r>
            <a:endParaRPr b="0" i="0" sz="600" u="none" cap="none" strike="noStrike"/>
          </a:p>
        </p:txBody>
      </p:sp>
      <p:sp>
        <p:nvSpPr>
          <p:cNvPr id="280" name="Google Shape;280;p30"/>
          <p:cNvSpPr/>
          <p:nvPr/>
        </p:nvSpPr>
        <p:spPr>
          <a:xfrm>
            <a:off x="486594" y="2959001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Configure hyperparameters (JSON)</a:t>
            </a:r>
            <a:endParaRPr b="0" i="0" sz="600" u="none" cap="none" strike="noStrike"/>
          </a:p>
        </p:txBody>
      </p:sp>
      <p:sp>
        <p:nvSpPr>
          <p:cNvPr id="281" name="Google Shape;281;p30"/>
          <p:cNvSpPr/>
          <p:nvPr/>
        </p:nvSpPr>
        <p:spPr>
          <a:xfrm>
            <a:off x="486594" y="3099569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Choose features dynamically</a:t>
            </a:r>
            <a:endParaRPr b="0" i="0" sz="600" u="none" cap="none" strike="noStrike"/>
          </a:p>
        </p:txBody>
      </p:sp>
      <p:sp>
        <p:nvSpPr>
          <p:cNvPr id="282" name="Google Shape;282;p30"/>
          <p:cNvSpPr/>
          <p:nvPr/>
        </p:nvSpPr>
        <p:spPr>
          <a:xfrm>
            <a:off x="486594" y="3240137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Set train/test split ratio</a:t>
            </a:r>
            <a:endParaRPr b="0" i="0" sz="600" u="none" cap="none" strike="noStrike"/>
          </a:p>
        </p:txBody>
      </p:sp>
      <p:sp>
        <p:nvSpPr>
          <p:cNvPr id="283" name="Google Shape;283;p30"/>
          <p:cNvSpPr/>
          <p:nvPr/>
        </p:nvSpPr>
        <p:spPr>
          <a:xfrm>
            <a:off x="486594" y="3380705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Missing data strategy (drop/impute)</a:t>
            </a:r>
            <a:endParaRPr b="0" i="0" sz="600" u="none" cap="none" strike="noStrike"/>
          </a:p>
        </p:txBody>
      </p:sp>
      <p:sp>
        <p:nvSpPr>
          <p:cNvPr id="284" name="Google Shape;284;p30"/>
          <p:cNvSpPr/>
          <p:nvPr/>
        </p:nvSpPr>
        <p:spPr>
          <a:xfrm>
            <a:off x="252338" y="3640187"/>
            <a:ext cx="162223" cy="162222"/>
          </a:xfrm>
          <a:prstGeom prst="roundRect">
            <a:avLst>
              <a:gd fmla="val 40003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0"/>
          <p:cNvSpPr/>
          <p:nvPr/>
        </p:nvSpPr>
        <p:spPr>
          <a:xfrm>
            <a:off x="279388" y="3653731"/>
            <a:ext cx="108124" cy="135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4</a:t>
            </a:r>
            <a:endParaRPr b="0" i="0" sz="800" u="none" cap="none" strike="noStrike"/>
          </a:p>
        </p:txBody>
      </p:sp>
      <p:sp>
        <p:nvSpPr>
          <p:cNvPr id="286" name="Google Shape;286;p30"/>
          <p:cNvSpPr/>
          <p:nvPr/>
        </p:nvSpPr>
        <p:spPr>
          <a:xfrm>
            <a:off x="486594" y="3664967"/>
            <a:ext cx="1185118" cy="112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Fraunces ExtraBold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Performance Comparison</a:t>
            </a:r>
            <a:endParaRPr b="0" i="0" sz="700" u="none" cap="none" strike="noStrike"/>
          </a:p>
        </p:txBody>
      </p:sp>
      <p:sp>
        <p:nvSpPr>
          <p:cNvPr id="287" name="Google Shape;287;p30"/>
          <p:cNvSpPr/>
          <p:nvPr/>
        </p:nvSpPr>
        <p:spPr>
          <a:xfrm>
            <a:off x="486594" y="3820790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Side-by-side metrics table</a:t>
            </a:r>
            <a:endParaRPr b="0" i="0" sz="600" u="none" cap="none" strike="noStrike"/>
          </a:p>
        </p:txBody>
      </p:sp>
      <p:sp>
        <p:nvSpPr>
          <p:cNvPr id="288" name="Google Shape;288;p30"/>
          <p:cNvSpPr/>
          <p:nvPr/>
        </p:nvSpPr>
        <p:spPr>
          <a:xfrm>
            <a:off x="486594" y="3961358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Interactive forecast charts</a:t>
            </a:r>
            <a:endParaRPr b="0" i="0" sz="600" u="none" cap="none" strike="noStrike"/>
          </a:p>
        </p:txBody>
      </p:sp>
      <p:sp>
        <p:nvSpPr>
          <p:cNvPr id="289" name="Google Shape;289;p30"/>
          <p:cNvSpPr/>
          <p:nvPr/>
        </p:nvSpPr>
        <p:spPr>
          <a:xfrm>
            <a:off x="486594" y="4101926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Train vs Test RMSE visualization</a:t>
            </a:r>
            <a:endParaRPr b="0" i="0" sz="600" u="none" cap="none" strike="noStrike"/>
          </a:p>
        </p:txBody>
      </p:sp>
      <p:sp>
        <p:nvSpPr>
          <p:cNvPr id="290" name="Google Shape;290;p30"/>
          <p:cNvSpPr/>
          <p:nvPr/>
        </p:nvSpPr>
        <p:spPr>
          <a:xfrm>
            <a:off x="252338" y="4361408"/>
            <a:ext cx="162223" cy="162222"/>
          </a:xfrm>
          <a:prstGeom prst="roundRect">
            <a:avLst>
              <a:gd fmla="val 40003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0"/>
          <p:cNvSpPr/>
          <p:nvPr/>
        </p:nvSpPr>
        <p:spPr>
          <a:xfrm>
            <a:off x="279388" y="4374952"/>
            <a:ext cx="108124" cy="135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5</a:t>
            </a:r>
            <a:endParaRPr b="0" i="0" sz="800" u="none" cap="none" strike="noStrike"/>
          </a:p>
        </p:txBody>
      </p:sp>
      <p:sp>
        <p:nvSpPr>
          <p:cNvPr id="292" name="Google Shape;292;p30"/>
          <p:cNvSpPr/>
          <p:nvPr/>
        </p:nvSpPr>
        <p:spPr>
          <a:xfrm>
            <a:off x="486594" y="4386188"/>
            <a:ext cx="1033016" cy="112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Fraunces ExtraBold"/>
              <a:buNone/>
            </a:pPr>
            <a:r>
              <a:rPr b="1" i="0" lang="en-GB" sz="7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Data Pipeline Controls</a:t>
            </a:r>
            <a:endParaRPr b="0" i="0" sz="700" u="none" cap="none" strike="noStrike"/>
          </a:p>
        </p:txBody>
      </p:sp>
      <p:sp>
        <p:nvSpPr>
          <p:cNvPr id="293" name="Google Shape;293;p30"/>
          <p:cNvSpPr/>
          <p:nvPr/>
        </p:nvSpPr>
        <p:spPr>
          <a:xfrm>
            <a:off x="486594" y="4542011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Trigger ETL refresh</a:t>
            </a:r>
            <a:endParaRPr b="0" i="0" sz="600" u="none" cap="none" strike="noStrike"/>
          </a:p>
        </p:txBody>
      </p:sp>
      <p:sp>
        <p:nvSpPr>
          <p:cNvPr id="294" name="Google Shape;294;p30"/>
          <p:cNvSpPr/>
          <p:nvPr/>
        </p:nvSpPr>
        <p:spPr>
          <a:xfrm>
            <a:off x="486594" y="4682579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Run feature engineering</a:t>
            </a:r>
            <a:endParaRPr b="0" i="0" sz="600" u="none" cap="none" strike="noStrike"/>
          </a:p>
        </p:txBody>
      </p:sp>
      <p:sp>
        <p:nvSpPr>
          <p:cNvPr id="295" name="Google Shape;295;p30"/>
          <p:cNvSpPr/>
          <p:nvPr/>
        </p:nvSpPr>
        <p:spPr>
          <a:xfrm>
            <a:off x="486594" y="4823148"/>
            <a:ext cx="8405068" cy="11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600"/>
              <a:buFont typeface="Nobile"/>
              <a:buChar char="•"/>
            </a:pPr>
            <a:r>
              <a:rPr b="0" i="0" lang="en-GB" sz="6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Real-time status updates</a:t>
            </a:r>
            <a:endParaRPr b="0" i="0" sz="6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1"/>
          <p:cNvSpPr/>
          <p:nvPr/>
        </p:nvSpPr>
        <p:spPr>
          <a:xfrm>
            <a:off x="447303" y="351458"/>
            <a:ext cx="2295748" cy="199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300"/>
              <a:buFont typeface="Fraunces ExtraBold"/>
              <a:buNone/>
            </a:pPr>
            <a:r>
              <a:rPr b="1" i="0" lang="en-GB" sz="13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Slide 6: System Architecture</a:t>
            </a:r>
            <a:endParaRPr b="0" i="0" sz="1300" u="none" cap="none" strike="noStrike"/>
          </a:p>
        </p:txBody>
      </p:sp>
      <p:sp>
        <p:nvSpPr>
          <p:cNvPr id="302" name="Google Shape;302;p31"/>
          <p:cNvSpPr/>
          <p:nvPr/>
        </p:nvSpPr>
        <p:spPr>
          <a:xfrm>
            <a:off x="447303" y="742801"/>
            <a:ext cx="6202412" cy="551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3500"/>
              <a:buFont typeface="Fraunces ExtraBold"/>
              <a:buNone/>
            </a:pPr>
            <a:r>
              <a:rPr b="1" i="0" lang="en-GB" sz="35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End-to-End MLOps Pipeline</a:t>
            </a:r>
            <a:endParaRPr b="0" i="0" sz="3500" u="none" cap="none" strike="noStrike"/>
          </a:p>
        </p:txBody>
      </p:sp>
      <p:pic>
        <p:nvPicPr>
          <p:cNvPr descr="preencoded.png" id="303" name="Google Shape;30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303" y="1485602"/>
            <a:ext cx="8249394" cy="371222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1"/>
          <p:cNvSpPr/>
          <p:nvPr/>
        </p:nvSpPr>
        <p:spPr>
          <a:xfrm>
            <a:off x="2025023" y="1703133"/>
            <a:ext cx="14436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DATA LAYER</a:t>
            </a:r>
            <a:endParaRPr b="0" i="0" sz="800" u="none" cap="none" strike="noStrike"/>
          </a:p>
        </p:txBody>
      </p:sp>
      <p:sp>
        <p:nvSpPr>
          <p:cNvPr id="305" name="Google Shape;305;p31"/>
          <p:cNvSpPr/>
          <p:nvPr/>
        </p:nvSpPr>
        <p:spPr>
          <a:xfrm>
            <a:off x="1689923" y="1926329"/>
            <a:ext cx="1443641" cy="3569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Supabase Storage with example files</a:t>
            </a:r>
            <a:endParaRPr b="0" i="0" sz="700" u="none" cap="none" strike="noStrike"/>
          </a:p>
        </p:txBody>
      </p:sp>
      <p:pic>
        <p:nvPicPr>
          <p:cNvPr descr="preencoded.png" id="306" name="Google Shape;306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55829" y="2651124"/>
            <a:ext cx="319763" cy="319763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1"/>
          <p:cNvSpPr/>
          <p:nvPr/>
        </p:nvSpPr>
        <p:spPr>
          <a:xfrm>
            <a:off x="3117700" y="4423948"/>
            <a:ext cx="1451573" cy="223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ETL PIPELINE</a:t>
            </a:r>
            <a:endParaRPr b="0" i="0" sz="800" u="none" cap="none" strike="noStrike"/>
          </a:p>
        </p:txBody>
      </p:sp>
      <p:sp>
        <p:nvSpPr>
          <p:cNvPr id="308" name="Google Shape;308;p31"/>
          <p:cNvSpPr/>
          <p:nvPr/>
        </p:nvSpPr>
        <p:spPr>
          <a:xfrm>
            <a:off x="3117700" y="4710494"/>
            <a:ext cx="1451573" cy="3569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ingest_h.py: align dates, clean, upsert</a:t>
            </a:r>
            <a:endParaRPr b="0" i="0" sz="700" u="none" cap="none" strike="noStrike"/>
          </a:p>
        </p:txBody>
      </p:sp>
      <p:pic>
        <p:nvPicPr>
          <p:cNvPr descr="preencoded.png" id="309" name="Google Shape;309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83606" y="3817142"/>
            <a:ext cx="319763" cy="319763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1"/>
          <p:cNvSpPr/>
          <p:nvPr/>
        </p:nvSpPr>
        <p:spPr>
          <a:xfrm>
            <a:off x="4529613" y="1411239"/>
            <a:ext cx="1443641" cy="446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FEATURE ENGINEERING</a:t>
            </a:r>
            <a:endParaRPr b="0" i="0" sz="800" u="none" cap="none" strike="noStrike"/>
          </a:p>
        </p:txBody>
      </p:sp>
      <p:sp>
        <p:nvSpPr>
          <p:cNvPr id="311" name="Google Shape;311;p31"/>
          <p:cNvSpPr/>
          <p:nvPr/>
        </p:nvSpPr>
        <p:spPr>
          <a:xfrm>
            <a:off x="4529613" y="1920876"/>
            <a:ext cx="1443641" cy="5354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feature_engineering.py: 53 features, upsert</a:t>
            </a:r>
            <a:endParaRPr b="0" i="0" sz="700" u="none" cap="none" strike="noStrike"/>
          </a:p>
        </p:txBody>
      </p:sp>
      <p:pic>
        <p:nvPicPr>
          <p:cNvPr descr="preencoded.png" id="312" name="Google Shape;312;p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19314" y="2619396"/>
            <a:ext cx="319763" cy="319763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1"/>
          <p:cNvSpPr/>
          <p:nvPr/>
        </p:nvSpPr>
        <p:spPr>
          <a:xfrm>
            <a:off x="5957390" y="4312402"/>
            <a:ext cx="1443641" cy="4461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Fraunces ExtraBold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MODEL TRAINING</a:t>
            </a:r>
            <a:endParaRPr b="0" i="0" sz="800" u="none" cap="none" strike="noStrike"/>
          </a:p>
        </p:txBody>
      </p:sp>
      <p:sp>
        <p:nvSpPr>
          <p:cNvPr id="314" name="Google Shape;314;p31"/>
          <p:cNvSpPr/>
          <p:nvPr/>
        </p:nvSpPr>
        <p:spPr>
          <a:xfrm>
            <a:off x="5957390" y="4822039"/>
            <a:ext cx="1443641" cy="3569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700"/>
              <a:buFont typeface="Nobile"/>
              <a:buNone/>
            </a:pPr>
            <a:r>
              <a:rPr b="0" i="0" lang="en-GB" sz="7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trainer.py: tuning, metrics, save results</a:t>
            </a:r>
            <a:endParaRPr b="0" i="0" sz="700" u="none" cap="none" strike="noStrike"/>
          </a:p>
        </p:txBody>
      </p:sp>
      <p:pic>
        <p:nvPicPr>
          <p:cNvPr descr="preencoded.png" id="315" name="Google Shape;315;p3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523295" y="3817142"/>
            <a:ext cx="319763" cy="319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1" name="Google Shape;32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151834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2"/>
          <p:cNvSpPr/>
          <p:nvPr/>
        </p:nvSpPr>
        <p:spPr>
          <a:xfrm>
            <a:off x="425127" y="1853208"/>
            <a:ext cx="2782044" cy="189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200"/>
              <a:buFont typeface="Fraunces ExtraBold"/>
              <a:buNone/>
            </a:pPr>
            <a:r>
              <a:rPr b="1" i="0" lang="en-GB" sz="12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Slide 7: Key Technical Achievements</a:t>
            </a:r>
            <a:endParaRPr b="0" i="0" sz="1200" u="none" cap="none" strike="noStrike"/>
          </a:p>
        </p:txBody>
      </p:sp>
      <p:sp>
        <p:nvSpPr>
          <p:cNvPr id="323" name="Google Shape;323;p32"/>
          <p:cNvSpPr/>
          <p:nvPr/>
        </p:nvSpPr>
        <p:spPr>
          <a:xfrm>
            <a:off x="425128" y="2225129"/>
            <a:ext cx="8293745" cy="2583508"/>
          </a:xfrm>
          <a:prstGeom prst="roundRect">
            <a:avLst>
              <a:gd fmla="val 4232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2"/>
          <p:cNvSpPr/>
          <p:nvPr/>
        </p:nvSpPr>
        <p:spPr>
          <a:xfrm>
            <a:off x="425127" y="2225129"/>
            <a:ext cx="4146873" cy="1173361"/>
          </a:xfrm>
          <a:prstGeom prst="roundRect">
            <a:avLst>
              <a:gd fmla="val 9317" name="adj"/>
            </a:avLst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2"/>
          <p:cNvSpPr/>
          <p:nvPr/>
        </p:nvSpPr>
        <p:spPr>
          <a:xfrm>
            <a:off x="546571" y="2346573"/>
            <a:ext cx="2733377" cy="189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DFEEE2"/>
              </a:buClr>
              <a:buSzPts val="1200"/>
              <a:buFont typeface="Fraunces ExtraBold"/>
              <a:buNone/>
            </a:pPr>
            <a:r>
              <a:rPr b="1" i="0" lang="en-GB" sz="1200" u="none" cap="none" strike="noStrike">
                <a:solidFill>
                  <a:srgbClr val="DFEEE2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1. Production-Grade Infrastructure</a:t>
            </a:r>
            <a:endParaRPr b="0" i="0" sz="1200" u="none" cap="none" strike="noStrike"/>
          </a:p>
        </p:txBody>
      </p:sp>
      <p:sp>
        <p:nvSpPr>
          <p:cNvPr id="326" name="Google Shape;326;p32"/>
          <p:cNvSpPr/>
          <p:nvPr/>
        </p:nvSpPr>
        <p:spPr>
          <a:xfrm>
            <a:off x="546571" y="2609180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Automated ETL supporting continuous data updates</a:t>
            </a:r>
            <a:endParaRPr b="0" i="0" sz="900" u="none" cap="none" strike="noStrike"/>
          </a:p>
        </p:txBody>
      </p:sp>
      <p:sp>
        <p:nvSpPr>
          <p:cNvPr id="327" name="Google Shape;327;p32"/>
          <p:cNvSpPr/>
          <p:nvPr/>
        </p:nvSpPr>
        <p:spPr>
          <a:xfrm>
            <a:off x="546571" y="2845966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Centralized feature store preventing inconsistencies</a:t>
            </a:r>
            <a:endParaRPr b="0" i="0" sz="900" u="none" cap="none" strike="noStrike"/>
          </a:p>
        </p:txBody>
      </p:sp>
      <p:sp>
        <p:nvSpPr>
          <p:cNvPr id="328" name="Google Shape;328;p32"/>
          <p:cNvSpPr/>
          <p:nvPr/>
        </p:nvSpPr>
        <p:spPr>
          <a:xfrm>
            <a:off x="546571" y="3082751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Modular architecture enabling easy model addition</a:t>
            </a:r>
            <a:endParaRPr b="0" i="0" sz="900" u="none" cap="none" strike="noStrike"/>
          </a:p>
        </p:txBody>
      </p:sp>
      <p:sp>
        <p:nvSpPr>
          <p:cNvPr id="329" name="Google Shape;329;p32"/>
          <p:cNvSpPr/>
          <p:nvPr/>
        </p:nvSpPr>
        <p:spPr>
          <a:xfrm>
            <a:off x="4572000" y="2225129"/>
            <a:ext cx="4146873" cy="1173361"/>
          </a:xfrm>
          <a:prstGeom prst="rect">
            <a:avLst/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2"/>
          <p:cNvSpPr/>
          <p:nvPr/>
        </p:nvSpPr>
        <p:spPr>
          <a:xfrm>
            <a:off x="4572000" y="2225129"/>
            <a:ext cx="14288" cy="1173361"/>
          </a:xfrm>
          <a:prstGeom prst="roundRect">
            <a:avLst>
              <a:gd fmla="val 765160" name="adj"/>
            </a:avLst>
          </a:prstGeom>
          <a:solidFill>
            <a:srgbClr val="CED9CE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2"/>
          <p:cNvSpPr/>
          <p:nvPr/>
        </p:nvSpPr>
        <p:spPr>
          <a:xfrm>
            <a:off x="4693444" y="2346573"/>
            <a:ext cx="2276698" cy="189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DFEEE2"/>
              </a:buClr>
              <a:buSzPts val="1200"/>
              <a:buFont typeface="Fraunces ExtraBold"/>
              <a:buNone/>
            </a:pPr>
            <a:r>
              <a:rPr b="1" i="0" lang="en-GB" sz="1200" u="none" cap="none" strike="noStrike">
                <a:solidFill>
                  <a:srgbClr val="DFEEE2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2. Collaborative Development</a:t>
            </a:r>
            <a:endParaRPr b="0" i="0" sz="1200" u="none" cap="none" strike="noStrike"/>
          </a:p>
        </p:txBody>
      </p:sp>
      <p:sp>
        <p:nvSpPr>
          <p:cNvPr id="332" name="Google Shape;332;p32"/>
          <p:cNvSpPr/>
          <p:nvPr/>
        </p:nvSpPr>
        <p:spPr>
          <a:xfrm>
            <a:off x="4693444" y="2609180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Shared Supabase environment (no local DB setup)</a:t>
            </a:r>
            <a:endParaRPr b="0" i="0" sz="900" u="none" cap="none" strike="noStrike"/>
          </a:p>
        </p:txBody>
      </p:sp>
      <p:sp>
        <p:nvSpPr>
          <p:cNvPr id="333" name="Google Shape;333;p32"/>
          <p:cNvSpPr/>
          <p:nvPr/>
        </p:nvSpPr>
        <p:spPr>
          <a:xfrm>
            <a:off x="4693444" y="2845966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Consistent feature access for all team members</a:t>
            </a:r>
            <a:endParaRPr b="0" i="0" sz="900" u="none" cap="none" strike="noStrike"/>
          </a:p>
        </p:txBody>
      </p:sp>
      <p:sp>
        <p:nvSpPr>
          <p:cNvPr id="334" name="Google Shape;334;p32"/>
          <p:cNvSpPr/>
          <p:nvPr/>
        </p:nvSpPr>
        <p:spPr>
          <a:xfrm>
            <a:off x="4693444" y="3082751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Version-controlled codebase</a:t>
            </a:r>
            <a:endParaRPr b="0" i="0" sz="900" u="none" cap="none" strike="noStrike"/>
          </a:p>
        </p:txBody>
      </p:sp>
      <p:sp>
        <p:nvSpPr>
          <p:cNvPr id="335" name="Google Shape;335;p32"/>
          <p:cNvSpPr/>
          <p:nvPr/>
        </p:nvSpPr>
        <p:spPr>
          <a:xfrm>
            <a:off x="425127" y="3398490"/>
            <a:ext cx="4146873" cy="1410146"/>
          </a:xfrm>
          <a:prstGeom prst="rect">
            <a:avLst/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2"/>
          <p:cNvSpPr/>
          <p:nvPr/>
        </p:nvSpPr>
        <p:spPr>
          <a:xfrm>
            <a:off x="425127" y="3398490"/>
            <a:ext cx="4146873" cy="14288"/>
          </a:xfrm>
          <a:prstGeom prst="roundRect">
            <a:avLst>
              <a:gd fmla="val 765160" name="adj"/>
            </a:avLst>
          </a:prstGeom>
          <a:solidFill>
            <a:srgbClr val="CED9CE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2"/>
          <p:cNvSpPr/>
          <p:nvPr/>
        </p:nvSpPr>
        <p:spPr>
          <a:xfrm>
            <a:off x="546571" y="3519934"/>
            <a:ext cx="2003971" cy="189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DFEEE2"/>
              </a:buClr>
              <a:buSzPts val="1200"/>
              <a:buFont typeface="Fraunces ExtraBold"/>
              <a:buNone/>
            </a:pPr>
            <a:r>
              <a:rPr b="1" i="0" lang="en-GB" sz="1200" u="none" cap="none" strike="noStrike">
                <a:solidFill>
                  <a:srgbClr val="DFEEE2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3. Interactive Deployment</a:t>
            </a:r>
            <a:endParaRPr b="0" i="0" sz="1200" u="none" cap="none" strike="noStrike"/>
          </a:p>
        </p:txBody>
      </p:sp>
      <p:sp>
        <p:nvSpPr>
          <p:cNvPr id="338" name="Google Shape;338;p32"/>
          <p:cNvSpPr/>
          <p:nvPr/>
        </p:nvSpPr>
        <p:spPr>
          <a:xfrm>
            <a:off x="546571" y="3782541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Live web application (not just notebooks)</a:t>
            </a:r>
            <a:endParaRPr b="0" i="0" sz="900" u="none" cap="none" strike="noStrike"/>
          </a:p>
        </p:txBody>
      </p:sp>
      <p:sp>
        <p:nvSpPr>
          <p:cNvPr id="339" name="Google Shape;339;p32"/>
          <p:cNvSpPr/>
          <p:nvPr/>
        </p:nvSpPr>
        <p:spPr>
          <a:xfrm>
            <a:off x="546571" y="4019327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Real-time model training and comparison</a:t>
            </a:r>
            <a:endParaRPr b="0" i="0" sz="900" u="none" cap="none" strike="noStrike"/>
          </a:p>
        </p:txBody>
      </p:sp>
      <p:sp>
        <p:nvSpPr>
          <p:cNvPr id="340" name="Google Shape;340;p32"/>
          <p:cNvSpPr/>
          <p:nvPr/>
        </p:nvSpPr>
        <p:spPr>
          <a:xfrm>
            <a:off x="546571" y="4256113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Accessible to non-technical stakeholders</a:t>
            </a:r>
            <a:endParaRPr b="0" i="0" sz="900" u="none" cap="none" strike="noStrike"/>
          </a:p>
        </p:txBody>
      </p:sp>
      <p:sp>
        <p:nvSpPr>
          <p:cNvPr id="341" name="Google Shape;341;p32"/>
          <p:cNvSpPr/>
          <p:nvPr/>
        </p:nvSpPr>
        <p:spPr>
          <a:xfrm>
            <a:off x="4572000" y="3398490"/>
            <a:ext cx="4146873" cy="1410146"/>
          </a:xfrm>
          <a:prstGeom prst="rect">
            <a:avLst/>
          </a:prstGeom>
          <a:solidFill>
            <a:srgbClr val="E8F3E8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2"/>
          <p:cNvSpPr/>
          <p:nvPr/>
        </p:nvSpPr>
        <p:spPr>
          <a:xfrm>
            <a:off x="4572000" y="3398490"/>
            <a:ext cx="14288" cy="1410146"/>
          </a:xfrm>
          <a:prstGeom prst="roundRect">
            <a:avLst>
              <a:gd fmla="val 765160" name="adj"/>
            </a:avLst>
          </a:prstGeom>
          <a:solidFill>
            <a:srgbClr val="CED9CE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2"/>
          <p:cNvSpPr/>
          <p:nvPr/>
        </p:nvSpPr>
        <p:spPr>
          <a:xfrm>
            <a:off x="4572000" y="3398490"/>
            <a:ext cx="4146873" cy="14288"/>
          </a:xfrm>
          <a:prstGeom prst="roundRect">
            <a:avLst>
              <a:gd fmla="val 765160" name="adj"/>
            </a:avLst>
          </a:prstGeom>
          <a:solidFill>
            <a:srgbClr val="CED9CE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2"/>
          <p:cNvSpPr/>
          <p:nvPr/>
        </p:nvSpPr>
        <p:spPr>
          <a:xfrm>
            <a:off x="4693444" y="3519934"/>
            <a:ext cx="1860575" cy="189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DFEEE2"/>
              </a:buClr>
              <a:buSzPts val="1200"/>
              <a:buFont typeface="Fraunces ExtraBold"/>
              <a:buNone/>
            </a:pPr>
            <a:r>
              <a:rPr b="1" i="0" lang="en-GB" sz="1200" u="none" cap="none" strike="noStrike">
                <a:solidFill>
                  <a:srgbClr val="DFEEE2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4. MLOps Best Practices</a:t>
            </a:r>
            <a:endParaRPr b="0" i="0" sz="1200" u="none" cap="none" strike="noStrike"/>
          </a:p>
        </p:txBody>
      </p:sp>
      <p:sp>
        <p:nvSpPr>
          <p:cNvPr id="345" name="Google Shape;345;p32"/>
          <p:cNvSpPr/>
          <p:nvPr/>
        </p:nvSpPr>
        <p:spPr>
          <a:xfrm>
            <a:off x="4693444" y="3782541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Temporal train/test splitting (no data leakage)</a:t>
            </a:r>
            <a:endParaRPr b="0" i="0" sz="900" u="none" cap="none" strike="noStrike"/>
          </a:p>
        </p:txBody>
      </p:sp>
      <p:sp>
        <p:nvSpPr>
          <p:cNvPr id="346" name="Google Shape;346;p32"/>
          <p:cNvSpPr/>
          <p:nvPr/>
        </p:nvSpPr>
        <p:spPr>
          <a:xfrm>
            <a:off x="4693444" y="4019327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Automated metric tracking</a:t>
            </a:r>
            <a:endParaRPr b="0" i="0" sz="900" u="none" cap="none" strike="noStrike"/>
          </a:p>
        </p:txBody>
      </p:sp>
      <p:sp>
        <p:nvSpPr>
          <p:cNvPr id="347" name="Google Shape;347;p32"/>
          <p:cNvSpPr/>
          <p:nvPr/>
        </p:nvSpPr>
        <p:spPr>
          <a:xfrm>
            <a:off x="4693444" y="4256113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Reproducible experiments</a:t>
            </a:r>
            <a:endParaRPr b="0" i="0" sz="900" u="none" cap="none" strike="noStrike"/>
          </a:p>
        </p:txBody>
      </p:sp>
      <p:sp>
        <p:nvSpPr>
          <p:cNvPr id="348" name="Google Shape;348;p32"/>
          <p:cNvSpPr/>
          <p:nvPr/>
        </p:nvSpPr>
        <p:spPr>
          <a:xfrm>
            <a:off x="4693444" y="4492898"/>
            <a:ext cx="3903985" cy="194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900"/>
              <a:buFont typeface="Nobile"/>
              <a:buChar char="•"/>
            </a:pPr>
            <a:r>
              <a:rPr b="0" i="0" lang="en-GB" sz="9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Missing data handling strategies</a:t>
            </a:r>
            <a:endParaRPr b="0" i="0" sz="90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3"/>
          <p:cNvSpPr/>
          <p:nvPr/>
        </p:nvSpPr>
        <p:spPr>
          <a:xfrm>
            <a:off x="337021" y="264765"/>
            <a:ext cx="1681534" cy="150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333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900"/>
              <a:buFont typeface="Fraunces ExtraBold"/>
              <a:buNone/>
            </a:pPr>
            <a:r>
              <a:rPr b="1" i="0" lang="en-GB" sz="9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Slide 8: Model Performance</a:t>
            </a:r>
            <a:endParaRPr b="0" i="0" sz="900" u="none" cap="none" strike="noStrike"/>
          </a:p>
        </p:txBody>
      </p:sp>
      <p:sp>
        <p:nvSpPr>
          <p:cNvPr id="355" name="Google Shape;355;p33"/>
          <p:cNvSpPr/>
          <p:nvPr/>
        </p:nvSpPr>
        <p:spPr>
          <a:xfrm>
            <a:off x="337021" y="453702"/>
            <a:ext cx="2407444" cy="300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900"/>
              <a:buFont typeface="Fraunces ExtraBold"/>
              <a:buNone/>
            </a:pPr>
            <a:r>
              <a:rPr b="1" i="0" lang="en-GB" sz="19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Evaluation Metrics</a:t>
            </a:r>
            <a:endParaRPr b="0" i="0" sz="1900" u="none" cap="none" strike="noStrike"/>
          </a:p>
        </p:txBody>
      </p:sp>
      <p:sp>
        <p:nvSpPr>
          <p:cNvPr id="356" name="Google Shape;356;p33"/>
          <p:cNvSpPr/>
          <p:nvPr/>
        </p:nvSpPr>
        <p:spPr>
          <a:xfrm>
            <a:off x="337021" y="898996"/>
            <a:ext cx="8469958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RMSE</a:t>
            </a: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(Root Mean Squared Error) - lower is better</a:t>
            </a:r>
            <a:endParaRPr b="0" i="0" sz="800" u="none" cap="none" strike="noStrike"/>
          </a:p>
        </p:txBody>
      </p:sp>
      <p:sp>
        <p:nvSpPr>
          <p:cNvPr id="357" name="Google Shape;357;p33"/>
          <p:cNvSpPr/>
          <p:nvPr/>
        </p:nvSpPr>
        <p:spPr>
          <a:xfrm>
            <a:off x="337021" y="1086669"/>
            <a:ext cx="8469958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MAE</a:t>
            </a: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(Mean Absolute Error)</a:t>
            </a:r>
            <a:endParaRPr b="0" i="0" sz="800" u="none" cap="none" strike="noStrike"/>
          </a:p>
        </p:txBody>
      </p:sp>
      <p:sp>
        <p:nvSpPr>
          <p:cNvPr id="358" name="Google Shape;358;p33"/>
          <p:cNvSpPr/>
          <p:nvPr/>
        </p:nvSpPr>
        <p:spPr>
          <a:xfrm>
            <a:off x="337021" y="1274341"/>
            <a:ext cx="8469958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R²</a:t>
            </a: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 (Coefficient of Determination)</a:t>
            </a:r>
            <a:endParaRPr b="0" i="0" sz="800" u="none" cap="none" strike="noStrike"/>
          </a:p>
        </p:txBody>
      </p:sp>
      <p:sp>
        <p:nvSpPr>
          <p:cNvPr id="359" name="Google Shape;359;p33"/>
          <p:cNvSpPr/>
          <p:nvPr/>
        </p:nvSpPr>
        <p:spPr>
          <a:xfrm>
            <a:off x="337021" y="1462013"/>
            <a:ext cx="8469958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Char char="•"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Train vs Test comparison</a:t>
            </a:r>
            <a:endParaRPr b="0" i="0" sz="800" u="none" cap="none" strike="noStrike"/>
          </a:p>
        </p:txBody>
      </p:sp>
      <p:sp>
        <p:nvSpPr>
          <p:cNvPr id="360" name="Google Shape;360;p33"/>
          <p:cNvSpPr/>
          <p:nvPr/>
        </p:nvSpPr>
        <p:spPr>
          <a:xfrm>
            <a:off x="337021" y="1760488"/>
            <a:ext cx="1925911" cy="2407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500"/>
              <a:buFont typeface="Fraunces ExtraBold"/>
              <a:buNone/>
            </a:pPr>
            <a:r>
              <a:rPr b="1" i="0" lang="en-GB" sz="15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Sample Results</a:t>
            </a:r>
            <a:endParaRPr b="0" i="0" sz="1500" u="none" cap="none" strike="noStrike"/>
          </a:p>
        </p:txBody>
      </p:sp>
      <p:sp>
        <p:nvSpPr>
          <p:cNvPr id="361" name="Google Shape;361;p33"/>
          <p:cNvSpPr/>
          <p:nvPr/>
        </p:nvSpPr>
        <p:spPr>
          <a:xfrm>
            <a:off x="337021" y="2145655"/>
            <a:ext cx="8469958" cy="1404789"/>
          </a:xfrm>
          <a:prstGeom prst="roundRect">
            <a:avLst>
              <a:gd fmla="val 6170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3"/>
          <p:cNvSpPr/>
          <p:nvPr/>
        </p:nvSpPr>
        <p:spPr>
          <a:xfrm>
            <a:off x="341784" y="2150418"/>
            <a:ext cx="8460433" cy="27905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3"/>
          <p:cNvSpPr/>
          <p:nvPr/>
        </p:nvSpPr>
        <p:spPr>
          <a:xfrm>
            <a:off x="438224" y="2212926"/>
            <a:ext cx="1920106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Model</a:t>
            </a:r>
            <a:endParaRPr b="0" i="0" sz="800" u="none" cap="none" strike="noStrike"/>
          </a:p>
        </p:txBody>
      </p:sp>
      <p:sp>
        <p:nvSpPr>
          <p:cNvPr id="364" name="Google Shape;364;p33"/>
          <p:cNvSpPr/>
          <p:nvPr/>
        </p:nvSpPr>
        <p:spPr>
          <a:xfrm>
            <a:off x="2555677" y="2212926"/>
            <a:ext cx="1917725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Test RMSE</a:t>
            </a:r>
            <a:endParaRPr b="0" i="0" sz="800" u="none" cap="none" strike="noStrike"/>
          </a:p>
        </p:txBody>
      </p:sp>
      <p:sp>
        <p:nvSpPr>
          <p:cNvPr id="365" name="Google Shape;365;p33"/>
          <p:cNvSpPr/>
          <p:nvPr/>
        </p:nvSpPr>
        <p:spPr>
          <a:xfrm>
            <a:off x="4670748" y="2212926"/>
            <a:ext cx="1917725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Test R²</a:t>
            </a:r>
            <a:endParaRPr b="0" i="0" sz="800" u="none" cap="none" strike="noStrike"/>
          </a:p>
        </p:txBody>
      </p:sp>
      <p:sp>
        <p:nvSpPr>
          <p:cNvPr id="366" name="Google Shape;366;p33"/>
          <p:cNvSpPr/>
          <p:nvPr/>
        </p:nvSpPr>
        <p:spPr>
          <a:xfrm>
            <a:off x="6785818" y="2212926"/>
            <a:ext cx="1920106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Features Used</a:t>
            </a:r>
            <a:endParaRPr b="0" i="0" sz="800" u="none" cap="none" strike="noStrike"/>
          </a:p>
        </p:txBody>
      </p:sp>
      <p:sp>
        <p:nvSpPr>
          <p:cNvPr id="367" name="Google Shape;367;p33"/>
          <p:cNvSpPr/>
          <p:nvPr/>
        </p:nvSpPr>
        <p:spPr>
          <a:xfrm>
            <a:off x="341784" y="2429471"/>
            <a:ext cx="8460433" cy="279053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3"/>
          <p:cNvSpPr/>
          <p:nvPr/>
        </p:nvSpPr>
        <p:spPr>
          <a:xfrm>
            <a:off x="438224" y="2491978"/>
            <a:ext cx="1920106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ETS</a:t>
            </a:r>
            <a:endParaRPr b="0" i="0" sz="800" u="none" cap="none" strike="noStrike"/>
          </a:p>
        </p:txBody>
      </p:sp>
      <p:sp>
        <p:nvSpPr>
          <p:cNvPr id="369" name="Google Shape;369;p33"/>
          <p:cNvSpPr/>
          <p:nvPr/>
        </p:nvSpPr>
        <p:spPr>
          <a:xfrm>
            <a:off x="2555677" y="2491978"/>
            <a:ext cx="1917725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~X.XX</a:t>
            </a:r>
            <a:endParaRPr b="0" i="0" sz="800" u="none" cap="none" strike="noStrike"/>
          </a:p>
        </p:txBody>
      </p:sp>
      <p:sp>
        <p:nvSpPr>
          <p:cNvPr id="370" name="Google Shape;370;p33"/>
          <p:cNvSpPr/>
          <p:nvPr/>
        </p:nvSpPr>
        <p:spPr>
          <a:xfrm>
            <a:off x="4670748" y="2491978"/>
            <a:ext cx="1917725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~0.XX</a:t>
            </a:r>
            <a:endParaRPr b="0" i="0" sz="800" u="none" cap="none" strike="noStrike"/>
          </a:p>
        </p:txBody>
      </p:sp>
      <p:sp>
        <p:nvSpPr>
          <p:cNvPr id="371" name="Google Shape;371;p33"/>
          <p:cNvSpPr/>
          <p:nvPr/>
        </p:nvSpPr>
        <p:spPr>
          <a:xfrm>
            <a:off x="6785818" y="2491978"/>
            <a:ext cx="1920106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Univariate (HPI growth only)</a:t>
            </a:r>
            <a:endParaRPr b="0" i="0" sz="800" u="none" cap="none" strike="noStrike"/>
          </a:p>
        </p:txBody>
      </p:sp>
      <p:sp>
        <p:nvSpPr>
          <p:cNvPr id="372" name="Google Shape;372;p33"/>
          <p:cNvSpPr/>
          <p:nvPr/>
        </p:nvSpPr>
        <p:spPr>
          <a:xfrm>
            <a:off x="341784" y="2708523"/>
            <a:ext cx="8460433" cy="27905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3"/>
          <p:cNvSpPr/>
          <p:nvPr/>
        </p:nvSpPr>
        <p:spPr>
          <a:xfrm>
            <a:off x="438224" y="2771031"/>
            <a:ext cx="1920106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XGBoost</a:t>
            </a:r>
            <a:endParaRPr b="0" i="0" sz="800" u="none" cap="none" strike="noStrike"/>
          </a:p>
        </p:txBody>
      </p:sp>
      <p:sp>
        <p:nvSpPr>
          <p:cNvPr id="374" name="Google Shape;374;p33"/>
          <p:cNvSpPr/>
          <p:nvPr/>
        </p:nvSpPr>
        <p:spPr>
          <a:xfrm>
            <a:off x="2555677" y="2771031"/>
            <a:ext cx="1917725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~X.XX</a:t>
            </a:r>
            <a:endParaRPr b="0" i="0" sz="800" u="none" cap="none" strike="noStrike"/>
          </a:p>
        </p:txBody>
      </p:sp>
      <p:sp>
        <p:nvSpPr>
          <p:cNvPr id="375" name="Google Shape;375;p33"/>
          <p:cNvSpPr/>
          <p:nvPr/>
        </p:nvSpPr>
        <p:spPr>
          <a:xfrm>
            <a:off x="4670748" y="2771031"/>
            <a:ext cx="1917725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~0.XX</a:t>
            </a:r>
            <a:endParaRPr b="0" i="0" sz="800" u="none" cap="none" strike="noStrike"/>
          </a:p>
        </p:txBody>
      </p:sp>
      <p:sp>
        <p:nvSpPr>
          <p:cNvPr id="376" name="Google Shape;376;p33"/>
          <p:cNvSpPr/>
          <p:nvPr/>
        </p:nvSpPr>
        <p:spPr>
          <a:xfrm>
            <a:off x="6785818" y="2771031"/>
            <a:ext cx="1920106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Top 8 selected features</a:t>
            </a:r>
            <a:endParaRPr b="0" i="0" sz="800" u="none" cap="none" strike="noStrike"/>
          </a:p>
        </p:txBody>
      </p:sp>
      <p:sp>
        <p:nvSpPr>
          <p:cNvPr id="377" name="Google Shape;377;p33"/>
          <p:cNvSpPr/>
          <p:nvPr/>
        </p:nvSpPr>
        <p:spPr>
          <a:xfrm>
            <a:off x="341784" y="2987576"/>
            <a:ext cx="8460433" cy="279053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3"/>
          <p:cNvSpPr/>
          <p:nvPr/>
        </p:nvSpPr>
        <p:spPr>
          <a:xfrm>
            <a:off x="438224" y="3050084"/>
            <a:ext cx="1920106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CatBoost</a:t>
            </a:r>
            <a:endParaRPr b="0" i="0" sz="800" u="none" cap="none" strike="noStrike"/>
          </a:p>
        </p:txBody>
      </p:sp>
      <p:sp>
        <p:nvSpPr>
          <p:cNvPr id="379" name="Google Shape;379;p33"/>
          <p:cNvSpPr/>
          <p:nvPr/>
        </p:nvSpPr>
        <p:spPr>
          <a:xfrm>
            <a:off x="2555677" y="3050084"/>
            <a:ext cx="1917725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~X.XX</a:t>
            </a:r>
            <a:endParaRPr b="0" i="0" sz="800" u="none" cap="none" strike="noStrike"/>
          </a:p>
        </p:txBody>
      </p:sp>
      <p:sp>
        <p:nvSpPr>
          <p:cNvPr id="380" name="Google Shape;380;p33"/>
          <p:cNvSpPr/>
          <p:nvPr/>
        </p:nvSpPr>
        <p:spPr>
          <a:xfrm>
            <a:off x="4670748" y="3050084"/>
            <a:ext cx="1917725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~0.XX</a:t>
            </a:r>
            <a:endParaRPr b="0" i="0" sz="800" u="none" cap="none" strike="noStrike"/>
          </a:p>
        </p:txBody>
      </p:sp>
      <p:sp>
        <p:nvSpPr>
          <p:cNvPr id="381" name="Google Shape;381;p33"/>
          <p:cNvSpPr/>
          <p:nvPr/>
        </p:nvSpPr>
        <p:spPr>
          <a:xfrm>
            <a:off x="6785818" y="3050084"/>
            <a:ext cx="1920106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Top 8 selected features</a:t>
            </a:r>
            <a:endParaRPr b="0" i="0" sz="800" u="none" cap="none" strike="noStrike"/>
          </a:p>
        </p:txBody>
      </p:sp>
      <p:sp>
        <p:nvSpPr>
          <p:cNvPr id="382" name="Google Shape;382;p33"/>
          <p:cNvSpPr/>
          <p:nvPr/>
        </p:nvSpPr>
        <p:spPr>
          <a:xfrm>
            <a:off x="341784" y="3266629"/>
            <a:ext cx="8460433" cy="27905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3"/>
          <p:cNvSpPr/>
          <p:nvPr/>
        </p:nvSpPr>
        <p:spPr>
          <a:xfrm>
            <a:off x="438224" y="3329136"/>
            <a:ext cx="1920106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Ridge</a:t>
            </a:r>
            <a:endParaRPr b="0" i="0" sz="800" u="none" cap="none" strike="noStrike"/>
          </a:p>
        </p:txBody>
      </p:sp>
      <p:sp>
        <p:nvSpPr>
          <p:cNvPr id="384" name="Google Shape;384;p33"/>
          <p:cNvSpPr/>
          <p:nvPr/>
        </p:nvSpPr>
        <p:spPr>
          <a:xfrm>
            <a:off x="2555677" y="3329136"/>
            <a:ext cx="1917725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~X.XX</a:t>
            </a:r>
            <a:endParaRPr b="0" i="0" sz="800" u="none" cap="none" strike="noStrike"/>
          </a:p>
        </p:txBody>
      </p:sp>
      <p:sp>
        <p:nvSpPr>
          <p:cNvPr id="385" name="Google Shape;385;p33"/>
          <p:cNvSpPr/>
          <p:nvPr/>
        </p:nvSpPr>
        <p:spPr>
          <a:xfrm>
            <a:off x="4670748" y="3329136"/>
            <a:ext cx="1917725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~0.XX</a:t>
            </a:r>
            <a:endParaRPr b="0" i="0" sz="800" u="none" cap="none" strike="noStrike"/>
          </a:p>
        </p:txBody>
      </p:sp>
      <p:sp>
        <p:nvSpPr>
          <p:cNvPr id="386" name="Google Shape;386;p33"/>
          <p:cNvSpPr/>
          <p:nvPr/>
        </p:nvSpPr>
        <p:spPr>
          <a:xfrm>
            <a:off x="6785818" y="3329136"/>
            <a:ext cx="1920106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Linear-selected features</a:t>
            </a:r>
            <a:endParaRPr b="0" i="0" sz="800" u="none" cap="none" strike="noStrike"/>
          </a:p>
        </p:txBody>
      </p:sp>
      <p:sp>
        <p:nvSpPr>
          <p:cNvPr id="387" name="Google Shape;387;p33"/>
          <p:cNvSpPr/>
          <p:nvPr/>
        </p:nvSpPr>
        <p:spPr>
          <a:xfrm>
            <a:off x="337021" y="3658716"/>
            <a:ext cx="8469958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1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[Live demo showing actual metrics from the app]</a:t>
            </a:r>
            <a:endParaRPr b="0" i="0" sz="800" u="none" cap="none" strike="noStrike"/>
          </a:p>
        </p:txBody>
      </p:sp>
      <p:sp>
        <p:nvSpPr>
          <p:cNvPr id="388" name="Google Shape;388;p33"/>
          <p:cNvSpPr/>
          <p:nvPr/>
        </p:nvSpPr>
        <p:spPr>
          <a:xfrm>
            <a:off x="337021" y="3957191"/>
            <a:ext cx="2801912" cy="2407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4540"/>
              </a:buClr>
              <a:buSzPts val="1500"/>
              <a:buFont typeface="Fraunces ExtraBold"/>
              <a:buNone/>
            </a:pPr>
            <a:r>
              <a:rPr b="1" i="0" lang="en-GB" sz="1500" u="none" cap="none" strike="noStrike">
                <a:solidFill>
                  <a:srgbClr val="3B4540"/>
                </a:solidFill>
                <a:latin typeface="Fraunces ExtraBold"/>
                <a:ea typeface="Fraunces ExtraBold"/>
                <a:cs typeface="Fraunces ExtraBold"/>
                <a:sym typeface="Fraunces ExtraBold"/>
              </a:rPr>
              <a:t>Feature Importance Insights</a:t>
            </a:r>
            <a:endParaRPr b="0" i="0" sz="1500" u="none" cap="none" strike="noStrike"/>
          </a:p>
        </p:txBody>
      </p:sp>
      <p:sp>
        <p:nvSpPr>
          <p:cNvPr id="389" name="Google Shape;389;p33"/>
          <p:cNvSpPr/>
          <p:nvPr/>
        </p:nvSpPr>
        <p:spPr>
          <a:xfrm>
            <a:off x="337021" y="4342358"/>
            <a:ext cx="8469958" cy="168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None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Most important: </a:t>
            </a:r>
            <a:r>
              <a:rPr b="0" i="0" lang="en-GB" sz="800" u="none" cap="none" strike="noStrike">
                <a:solidFill>
                  <a:srgbClr val="405449"/>
                </a:solidFill>
                <a:highlight>
                  <a:srgbClr val="EDF2ED"/>
                </a:highlight>
                <a:latin typeface="Consolas"/>
                <a:ea typeface="Consolas"/>
                <a:cs typeface="Consolas"/>
                <a:sym typeface="Consolas"/>
              </a:rPr>
              <a:t>hpi\_growth\_lag1</a:t>
            </a: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, </a:t>
            </a:r>
            <a:r>
              <a:rPr b="0" i="0" lang="en-GB" sz="800" u="none" cap="none" strike="noStrike">
                <a:solidFill>
                  <a:srgbClr val="405449"/>
                </a:solidFill>
                <a:highlight>
                  <a:srgbClr val="EDF2ED"/>
                </a:highlight>
                <a:latin typeface="Consolas"/>
                <a:ea typeface="Consolas"/>
                <a:cs typeface="Consolas"/>
                <a:sym typeface="Consolas"/>
              </a:rPr>
              <a:t>house\_sales\_lag1</a:t>
            </a:r>
            <a:endParaRPr b="0" i="0" sz="800" u="none" cap="none" strike="noStrike"/>
          </a:p>
        </p:txBody>
      </p:sp>
      <p:sp>
        <p:nvSpPr>
          <p:cNvPr id="390" name="Google Shape;390;p33"/>
          <p:cNvSpPr/>
          <p:nvPr/>
        </p:nvSpPr>
        <p:spPr>
          <a:xfrm>
            <a:off x="337021" y="4544318"/>
            <a:ext cx="8469958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Char char="•"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Economic indicators: OCR and CPI rolling means</a:t>
            </a:r>
            <a:endParaRPr b="0" i="0" sz="800" u="none" cap="none" strike="noStrike"/>
          </a:p>
        </p:txBody>
      </p:sp>
      <p:sp>
        <p:nvSpPr>
          <p:cNvPr id="391" name="Google Shape;391;p33"/>
          <p:cNvSpPr/>
          <p:nvPr/>
        </p:nvSpPr>
        <p:spPr>
          <a:xfrm>
            <a:off x="337021" y="4731990"/>
            <a:ext cx="8469958" cy="15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405449"/>
              </a:buClr>
              <a:buSzPts val="800"/>
              <a:buFont typeface="Nobile"/>
              <a:buChar char="•"/>
            </a:pPr>
            <a:r>
              <a:rPr b="0" i="0" lang="en-GB" sz="800" u="none" cap="none" strike="noStrike">
                <a:solidFill>
                  <a:srgbClr val="405449"/>
                </a:solidFill>
                <a:latin typeface="Nobile"/>
                <a:ea typeface="Nobile"/>
                <a:cs typeface="Nobile"/>
                <a:sym typeface="Nobile"/>
              </a:rPr>
              <a:t>Policy flags show impact of COVID period</a:t>
            </a:r>
            <a:endParaRPr b="0" i="0" sz="8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